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670" r:id="rId2"/>
    <p:sldId id="534" r:id="rId3"/>
    <p:sldId id="417" r:id="rId4"/>
    <p:sldId id="665" r:id="rId5"/>
    <p:sldId id="668" r:id="rId6"/>
    <p:sldId id="660" r:id="rId7"/>
    <p:sldId id="574" r:id="rId8"/>
    <p:sldId id="649" r:id="rId9"/>
    <p:sldId id="650" r:id="rId10"/>
    <p:sldId id="661" r:id="rId11"/>
    <p:sldId id="652" r:id="rId12"/>
    <p:sldId id="653" r:id="rId13"/>
    <p:sldId id="656" r:id="rId14"/>
    <p:sldId id="658" r:id="rId15"/>
    <p:sldId id="662" r:id="rId16"/>
    <p:sldId id="6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E64526"/>
    <a:srgbClr val="8DC49C"/>
    <a:srgbClr val="6F95E4"/>
    <a:srgbClr val="FFA204"/>
    <a:srgbClr val="57A6E1"/>
    <a:srgbClr val="49C54D"/>
    <a:srgbClr val="F2EAC2"/>
    <a:srgbClr val="F2EBCF"/>
    <a:srgbClr val="F2E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7"/>
    <p:restoredTop sz="94658"/>
  </p:normalViewPr>
  <p:slideViewPr>
    <p:cSldViewPr snapToGrid="0">
      <p:cViewPr varScale="1">
        <p:scale>
          <a:sx n="120" d="100"/>
          <a:sy n="120" d="100"/>
        </p:scale>
        <p:origin x="232" y="184"/>
      </p:cViewPr>
      <p:guideLst/>
    </p:cSldViewPr>
  </p:slideViewPr>
  <p:notesTextViewPr>
    <p:cViewPr>
      <p:scale>
        <a:sx n="60" d="100"/>
        <a:sy n="6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F63096-E3EE-E44D-B95F-97F1E138BEB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3B4DE-F96A-3E4C-92A5-762E5624EF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7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85A18-8CB5-0EAD-3699-781552B9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F57102-DA3E-676C-B881-BA497741F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1AB856-D546-EBC0-54B3-64DAB97D0D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8DBAF-7E4C-BF40-82C9-70460B3E8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71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B520A-90AA-5677-7C1A-37E551D52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17F6BD-8420-5ED7-5C9A-8675C7084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4C4D87-51B6-C9C7-FBC5-67B4AF47BF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74019-0411-AD4F-FB49-223DD3DCC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5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A3C1-D64D-FE0B-9B0F-F8A2B3D88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EF4128-669D-429D-600F-81177A03EB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F870A-7112-D646-7731-1FAFC18B7D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654F2-F089-23AE-4450-19760DF45F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CCCE4-8D54-D96C-FF0D-024C0621F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24BD7F-B05D-77A8-68AA-28773A0F4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0F1F40-E3A0-AE87-7A04-725D0C3E9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089E0-4BC2-A464-C218-5F795A5CA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3B4DE-F96A-3E4C-92A5-762E5624EF7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589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5626A-9084-8489-DD59-B9AE82E06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A21978-555D-46CD-B911-E8852670F3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CB7FB3-4422-8E2F-57B6-39C3F011D6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3B068-64D4-4376-A8FA-6B0AF64083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513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EFFAF-41A8-379F-EDA3-79FFA0ACD1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44B051-B38E-DFDB-BE29-D16C18815F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005061-2082-5783-FFA3-F1D5DFCD10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CE36-E676-7A4E-6503-C853FE61F6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879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CAD42B-B211-5F34-8343-4C667DBF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00B7A9-23A0-63A0-F443-BD2D25FF2F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EAAAE0-B2D2-1DA0-A18C-A2DAE50515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4ED22-881C-4EC8-7DC8-413C2C181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46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3B4DE-F96A-3E4C-92A5-762E5624EF7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4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FD28A-D569-3D1E-DA5A-1D7458A7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2E11FE-B2F1-88C6-E94C-34BB1FADC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A9EA93-F116-336B-7891-8A85B2E145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848E7-7EF9-939F-3630-9B4D7F2841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3B4DE-F96A-3E4C-92A5-762E5624EF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5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57372-E977-5033-ADF7-1D3A9BF18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E1A9F-D872-1E7E-1DD3-815708B780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617C1B-E307-2BA4-7605-B7843BE20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C014A4-2344-76FE-7799-D32DCE12BE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3B4DE-F96A-3E4C-92A5-762E5624EF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570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699FE-5FFA-794A-26D6-46F5CA60B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7EA019-1CFD-E1CA-6BEB-5FE467296A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4EF7EB-B915-AE01-9440-B58BCFEEC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C3B476-4CCD-C87A-8764-81A849745B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9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3B4DE-F96A-3E4C-92A5-762E5624EF7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264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C3B4DE-F96A-3E4C-92A5-762E5624EF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29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B4606-CB33-E431-9128-56E1AD529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466FEF-D0E9-0968-D0CC-84B2568FA5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1DE29E-0980-4464-E3FB-C28C46027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23EB1B-2971-8101-5771-42E24BFF47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49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6E84A-30BD-D99E-E82A-544B5B9DA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E725C4-A9F4-2A21-6071-7DC97CCAAE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319BB6-D5C8-4A5F-842B-81C5A3E1C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DF0FA-14D2-D86C-5C85-CEFBDEA1F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451B1-F1C2-C342-9482-CA419A1AF9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55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846D-C534-113E-0042-70C068342B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433CBB-E6E4-4CB1-45A7-4E055A4CA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E67B7-A483-71FA-DC16-FF717DA1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023F6E-E429-8995-9A8E-704A4940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AF636-0F14-D710-F27D-FF9AC67F4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55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8711-71CF-1C02-A26A-6A8815058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8DD579-937F-5DCC-DD99-9770ED640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A753D4-B3A4-1B99-D8F7-380C330F9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6D5CC-0BB4-B45D-2F24-82848C744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DA097-4647-2A5D-1FAB-000BEE25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03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976A8-3641-9A1D-6F9E-F6527CC051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ADF59A-AA3E-1303-0472-4A58C17D81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6118-465D-B85E-CE86-7A522FB7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67406-0043-08AE-3E2F-F97E072E1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085455-48C5-BCED-8E6D-5C240AFE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04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lumn, large body copy 18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25C77E-CD2E-BA7A-975E-54EF9CC46D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08250" y="2413000"/>
            <a:ext cx="8913283" cy="3674533"/>
          </a:xfrm>
          <a:prstGeom prst="rect">
            <a:avLst/>
          </a:prstGeom>
        </p:spPr>
        <p:txBody>
          <a:bodyPr/>
          <a:lstStyle>
            <a:lvl1pPr marL="228594" indent="-228594">
              <a:buClr>
                <a:schemeClr val="tx1"/>
              </a:buClr>
              <a:buFont typeface="System Font Regular"/>
              <a:buChar char="-"/>
              <a:defRPr sz="2400">
                <a:latin typeface="+mn-lt"/>
              </a:defRPr>
            </a:lvl1pPr>
            <a:lvl2pPr marL="838179" indent="-228594">
              <a:buClr>
                <a:schemeClr val="tx1"/>
              </a:buClr>
              <a:buFont typeface="System Font Regular"/>
              <a:buChar char="-"/>
              <a:defRPr sz="2400">
                <a:latin typeface="+mn-lt"/>
              </a:defRPr>
            </a:lvl2pPr>
            <a:lvl3pPr marL="1447764" indent="-228594">
              <a:buClr>
                <a:schemeClr val="tx1"/>
              </a:buClr>
              <a:buFont typeface="System Font Regular"/>
              <a:buChar char="-"/>
              <a:defRPr sz="2400">
                <a:latin typeface="+mn-lt"/>
              </a:defRPr>
            </a:lvl3pPr>
            <a:lvl4pPr marL="2057349" indent="-228594">
              <a:buClr>
                <a:schemeClr val="tx1"/>
              </a:buClr>
              <a:buFont typeface="System Font Regular"/>
              <a:buChar char="-"/>
              <a:defRPr sz="2400">
                <a:latin typeface="+mn-lt"/>
              </a:defRPr>
            </a:lvl4pPr>
            <a:lvl5pPr marL="2666933" indent="-228594">
              <a:buClr>
                <a:schemeClr val="tx1"/>
              </a:buClr>
              <a:buFont typeface="System Font Regular"/>
              <a:buChar char="-"/>
              <a:defRPr sz="24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A7D94-FC97-9D5C-C395-284A560F5C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70467" y="685800"/>
            <a:ext cx="10651067" cy="984885"/>
          </a:xfrm>
        </p:spPr>
        <p:txBody>
          <a:bodyPr lIns="0" tIns="0" rIns="0" bIns="0"/>
          <a:lstStyle>
            <a:lvl1pPr>
              <a:defRPr sz="3200" b="0" i="0">
                <a:solidFill>
                  <a:srgbClr val="E64626"/>
                </a:solidFill>
                <a:latin typeface="Times" pitchFamily="2" charset="0"/>
                <a:cs typeface="Times New Roman"/>
              </a:defRPr>
            </a:lvl1pPr>
          </a:lstStyle>
          <a:p>
            <a:r>
              <a:rPr lang="en-US"/>
              <a:t>Title and 1 column text box</a:t>
            </a:r>
            <a:br>
              <a:rPr lang="en-US"/>
            </a:br>
            <a:r>
              <a:rPr lang="en-US"/>
              <a:t>Large body copy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9818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6EBD-1F21-D222-AB8C-5EEDA21D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1BB33-902F-D428-0540-6A217DE06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601AB-4338-92B3-0319-FB9328764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97B35-D491-CAAE-EC5D-6CB37C12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E1B22-81BA-2573-B109-A3F1334A2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0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C2515-1AF7-F275-2604-4934811B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434AF-7518-2903-D4B1-205769B1C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DFD0C-562D-088C-AA18-A23C9F65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91F8A-9CFE-6BFC-5E81-52C6A135C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6DA68-CF35-7423-6D16-DD9947A7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1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F1BC2-B5E8-CFB8-1E73-7E56EF06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7B71F-6052-CB64-A1CC-5A2868539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C1596-ED5E-C824-AD92-B63DB481C0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F8D37-E0CD-4EA4-35D1-97CA2C30E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7EB59-A5C0-027C-A182-A9A50E3E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D7735-C572-5010-8B4A-F5B7F8E4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B07FC-CA2A-0DA9-A470-F9A525FCD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A0BF3-50C3-7BED-F865-D9C2A9167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D98218-C29D-AAC8-E06E-0CBECA9C3C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DC29DF-C3C5-9D7E-D276-6528AD3C32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AC2A2-9805-617A-FF89-F276F07A52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1DA027-718A-0158-06FA-12445ACB7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3BDC50-AFCF-A4B0-C8D8-0299C48B0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C3FAFC-89E4-017F-1DEB-8175DC96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6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1FD1F-C3F0-7B6A-DEB3-3B7FC7F88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BD0FEE-EF47-C174-E558-D2190A84C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9CC0E-7206-3703-E126-FE739E67D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D20EB9-80FA-D5B7-DEE3-910E92FF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7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205AEE-EDE0-7005-8BC9-87E536071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A45CF2-13D1-C274-7489-04DECEB54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C2885-FC71-B0D9-6849-0AA9F46ED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9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377C-0DC0-A545-54DC-F32144951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2763-4C4E-5E6B-1E7E-98A2D3FDF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A3241D-CB10-E62C-40B6-70894E75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35E141-CCD6-1802-27B1-C4913F7B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CEDBD-6B74-34C5-DBD3-345955F15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4B1061-D978-C73D-6A3E-7BCE38281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72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F657-5DAC-2DBC-74C8-605E0E644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771155-04D1-1492-7B20-E9B7FB88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49ACC-C27A-D153-7359-CCAE28D87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5EF29-639A-4374-B2C4-2660135C8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8392F4-E47A-71CA-5694-8F24CB1F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B7625A-8F6D-B42F-E6DE-81277DA8C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6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3EAC2-2096-81F8-3934-0A775A504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FA50DB-D629-F415-E651-78CBF5615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64DA0-6DF7-2599-A80A-CC03A08E93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1C40DE-23C7-6148-8D71-11AF73D73EE4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FDF56-DD65-AF6C-3219-7EE4205FC3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60959-0D32-5DE9-7ABC-E5B22F2F61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25022C-888D-884F-8FA8-ED60A8E8EB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9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0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41.png"/><Relationship Id="rId4" Type="http://schemas.openxmlformats.org/officeDocument/2006/relationships/image" Target="../media/image46.png"/><Relationship Id="rId9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62.png"/><Relationship Id="rId5" Type="http://schemas.openxmlformats.org/officeDocument/2006/relationships/image" Target="../media/image41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0.png"/><Relationship Id="rId3" Type="http://schemas.openxmlformats.org/officeDocument/2006/relationships/image" Target="../media/image64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10.png"/><Relationship Id="rId4" Type="http://schemas.openxmlformats.org/officeDocument/2006/relationships/image" Target="../media/image65.png"/><Relationship Id="rId9" Type="http://schemas.openxmlformats.org/officeDocument/2006/relationships/image" Target="../media/image68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1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11" Type="http://schemas.openxmlformats.org/officeDocument/2006/relationships/image" Target="../media/image74.png"/><Relationship Id="rId5" Type="http://schemas.openxmlformats.org/officeDocument/2006/relationships/image" Target="../media/image10.png"/><Relationship Id="rId10" Type="http://schemas.openxmlformats.org/officeDocument/2006/relationships/image" Target="../media/image52.png"/><Relationship Id="rId4" Type="http://schemas.openxmlformats.org/officeDocument/2006/relationships/image" Target="../media/image72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0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6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34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29C8E-E890-1A81-986E-019D3E6F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90B77DCC-9810-C9ED-8966-44DA68E280AC}"/>
              </a:ext>
            </a:extLst>
          </p:cNvPr>
          <p:cNvSpPr txBox="1">
            <a:spLocks/>
          </p:cNvSpPr>
          <p:nvPr/>
        </p:nvSpPr>
        <p:spPr>
          <a:xfrm>
            <a:off x="-3297" y="0"/>
            <a:ext cx="12196875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0"/>
          <a:lstStyle>
            <a:lvl1pPr marL="0" indent="0" algn="ctr">
              <a:buClr>
                <a:schemeClr val="tx2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F024A7-CF1A-8078-5A03-9BD752107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31" b="2989"/>
          <a:stretch>
            <a:fillRect/>
          </a:stretch>
        </p:blipFill>
        <p:spPr>
          <a:xfrm>
            <a:off x="1221469" y="421449"/>
            <a:ext cx="10970531" cy="48064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5C3CCE-DA36-0C6B-F01D-0991495D3C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9591" y="273598"/>
            <a:ext cx="1814041" cy="15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EAE59DE-1AF9-3A6B-72E1-DF2F2211D108}"/>
              </a:ext>
            </a:extLst>
          </p:cNvPr>
          <p:cNvSpPr/>
          <p:nvPr/>
        </p:nvSpPr>
        <p:spPr>
          <a:xfrm>
            <a:off x="-4876" y="423706"/>
            <a:ext cx="6710475" cy="4796942"/>
          </a:xfrm>
          <a:prstGeom prst="rect">
            <a:avLst/>
          </a:prstGeom>
          <a:solidFill>
            <a:srgbClr val="E64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930B977-DE9E-DC8B-BD8B-9D261E79DB4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87205" y="769142"/>
            <a:ext cx="5991386" cy="6935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>
              <a:defRPr sz="28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400" dirty="0"/>
              <a:t>Bayesian Tension Quantification of the Cosmic Dipole Anomaly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73C8A04-D2E7-B5B6-040C-B839094BFABB}"/>
              </a:ext>
            </a:extLst>
          </p:cNvPr>
          <p:cNvSpPr txBox="1">
            <a:spLocks/>
          </p:cNvSpPr>
          <p:nvPr/>
        </p:nvSpPr>
        <p:spPr>
          <a:xfrm>
            <a:off x="445164" y="1698349"/>
            <a:ext cx="6536449" cy="2047927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6933" marR="6773">
              <a:spcBef>
                <a:spcPts val="133"/>
              </a:spcBef>
            </a:pPr>
            <a:endParaRPr lang="en-AU" sz="2667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361CF3B-82F1-780A-3373-30AE4B894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r="57179"/>
          <a:stretch>
            <a:fillRect/>
          </a:stretch>
        </p:blipFill>
        <p:spPr>
          <a:xfrm>
            <a:off x="-199243" y="5300453"/>
            <a:ext cx="2573635" cy="1118561"/>
          </a:xfrm>
          <a:prstGeom prst="rect">
            <a:avLst/>
          </a:prstGeom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57650E7-75A1-D487-4553-5C9FE2765187}"/>
              </a:ext>
            </a:extLst>
          </p:cNvPr>
          <p:cNvSpPr txBox="1">
            <a:spLocks/>
          </p:cNvSpPr>
          <p:nvPr/>
        </p:nvSpPr>
        <p:spPr>
          <a:xfrm>
            <a:off x="487204" y="1864360"/>
            <a:ext cx="5795205" cy="55291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AU" sz="2000" b="0" i="1" dirty="0">
                <a:cs typeface="Arial"/>
              </a:rPr>
              <a:t>MaxEnt 2025, University of Auckland</a:t>
            </a:r>
            <a:endParaRPr lang="en-US" sz="2000" b="0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829BC78-5C97-4A4E-3618-9E9DE8F59E61}"/>
              </a:ext>
            </a:extLst>
          </p:cNvPr>
          <p:cNvSpPr txBox="1">
            <a:spLocks/>
          </p:cNvSpPr>
          <p:nvPr/>
        </p:nvSpPr>
        <p:spPr>
          <a:xfrm>
            <a:off x="487203" y="3414511"/>
            <a:ext cx="6536448" cy="55291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sz="1867" b="0" baseline="30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73474A-F865-AD5E-3F3A-5FE470AE21EE}"/>
              </a:ext>
            </a:extLst>
          </p:cNvPr>
          <p:cNvSpPr/>
          <p:nvPr/>
        </p:nvSpPr>
        <p:spPr>
          <a:xfrm>
            <a:off x="-8835" y="6503703"/>
            <a:ext cx="12209670" cy="363328"/>
          </a:xfrm>
          <a:prstGeom prst="rect">
            <a:avLst/>
          </a:prstGeom>
          <a:solidFill>
            <a:srgbClr val="E64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F3CDE0F-2CC1-A3B9-6143-FEBB2F1C0FB5}"/>
              </a:ext>
            </a:extLst>
          </p:cNvPr>
          <p:cNvSpPr txBox="1">
            <a:spLocks/>
          </p:cNvSpPr>
          <p:nvPr/>
        </p:nvSpPr>
        <p:spPr>
          <a:xfrm>
            <a:off x="118809" y="6337948"/>
            <a:ext cx="3574131" cy="55291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67" b="0" dirty="0"/>
              <a:t>mlan9395@uni.sydney.edu.au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14F4DFCA-F953-0326-F6A9-D374456EE332}"/>
              </a:ext>
            </a:extLst>
          </p:cNvPr>
          <p:cNvSpPr txBox="1">
            <a:spLocks/>
          </p:cNvSpPr>
          <p:nvPr/>
        </p:nvSpPr>
        <p:spPr>
          <a:xfrm>
            <a:off x="4306497" y="6346779"/>
            <a:ext cx="3574131" cy="552913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67" b="0" dirty="0"/>
              <a:t>MaxEnt 2025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B6AB1291-F888-0F8C-BC2E-AF898014BBC5}"/>
              </a:ext>
            </a:extLst>
          </p:cNvPr>
          <p:cNvSpPr txBox="1">
            <a:spLocks/>
          </p:cNvSpPr>
          <p:nvPr/>
        </p:nvSpPr>
        <p:spPr>
          <a:xfrm>
            <a:off x="9893397" y="6346783"/>
            <a:ext cx="3574131" cy="552914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67" b="0" dirty="0"/>
              <a:t>0 / 14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B8EC745-8EB5-BD18-9536-24ED28C46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456" y="5458716"/>
            <a:ext cx="803517" cy="80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avli Institute for Cosmology, Cambridge – Virtual Biennial Kavli Institute  Assembly 2020">
            <a:extLst>
              <a:ext uri="{FF2B5EF4-FFF2-40B4-BE49-F238E27FC236}">
                <a16:creationId xmlns:a16="http://schemas.microsoft.com/office/drawing/2014/main" id="{346BAB66-D674-39C2-F6D4-9F2133D53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8" r="21734"/>
          <a:stretch>
            <a:fillRect/>
          </a:stretch>
        </p:blipFill>
        <p:spPr bwMode="auto">
          <a:xfrm>
            <a:off x="3393108" y="5359378"/>
            <a:ext cx="2963999" cy="101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BB50B02-D565-B134-E8F7-0EF61074C8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2492" y="5221078"/>
            <a:ext cx="1814041" cy="15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B27E5555-762A-5442-D19B-E075EEF6C6A9}"/>
              </a:ext>
            </a:extLst>
          </p:cNvPr>
          <p:cNvSpPr txBox="1">
            <a:spLocks/>
          </p:cNvSpPr>
          <p:nvPr/>
        </p:nvSpPr>
        <p:spPr>
          <a:xfrm>
            <a:off x="478368" y="3785189"/>
            <a:ext cx="6000223" cy="2527410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1800" b="0" baseline="30000" dirty="0"/>
              <a:t>1</a:t>
            </a:r>
            <a:r>
              <a:rPr lang="en-US" sz="1600" b="0" i="1" dirty="0"/>
              <a:t>Sydney Institute for Astronomy, The University of Sydney</a:t>
            </a:r>
            <a:endParaRPr lang="en-US" sz="1800" b="0" i="1" dirty="0"/>
          </a:p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1800" b="0" baseline="30000" dirty="0"/>
              <a:t>2</a:t>
            </a:r>
            <a:r>
              <a:rPr lang="en-US" sz="1600" b="0" i="1" dirty="0"/>
              <a:t>CSIRO Space and Astronomy, Australia</a:t>
            </a:r>
            <a:endParaRPr lang="en-US" sz="1800" b="0" i="1" dirty="0"/>
          </a:p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1800" b="0" baseline="30000" dirty="0"/>
              <a:t>3</a:t>
            </a:r>
            <a:r>
              <a:rPr lang="en-US" sz="1600" b="0" i="1" dirty="0"/>
              <a:t>Astrophysics Group, Cavendish Laboratory, Cambridge</a:t>
            </a:r>
            <a:endParaRPr lang="en-US" sz="1800" b="0" i="1" dirty="0"/>
          </a:p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1800" b="0" baseline="30000" dirty="0"/>
              <a:t>4</a:t>
            </a:r>
            <a:r>
              <a:rPr lang="en-US" sz="1600" b="0" i="1" dirty="0"/>
              <a:t>Kavli Institute for Cosmology, Cambridge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6DD72C-BA6B-C5A3-85C2-72DD878ADFC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1944" y="4712129"/>
            <a:ext cx="1515339" cy="1600470"/>
          </a:xfrm>
          <a:prstGeom prst="rect">
            <a:avLst/>
          </a:prstGeom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D6B4F816-671F-E5BA-2294-89AEF46990B3}"/>
              </a:ext>
            </a:extLst>
          </p:cNvPr>
          <p:cNvSpPr txBox="1">
            <a:spLocks/>
          </p:cNvSpPr>
          <p:nvPr/>
        </p:nvSpPr>
        <p:spPr>
          <a:xfrm>
            <a:off x="487077" y="2935217"/>
            <a:ext cx="6000223" cy="1128489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1800" b="0" dirty="0"/>
              <a:t>Oliver T. Oayda</a:t>
            </a:r>
            <a:r>
              <a:rPr lang="en-US" sz="1800" b="0" baseline="30000" dirty="0"/>
              <a:t>1,2</a:t>
            </a:r>
            <a:r>
              <a:rPr lang="en-US" sz="1800" b="0" dirty="0"/>
              <a:t>, Harry T. J. Bevins</a:t>
            </a:r>
            <a:r>
              <a:rPr lang="en-US" sz="1800" b="0" baseline="30000" dirty="0"/>
              <a:t>3,4</a:t>
            </a:r>
            <a:r>
              <a:rPr lang="en-US" sz="1800" b="0" dirty="0"/>
              <a:t>, </a:t>
            </a:r>
          </a:p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1800" b="0" dirty="0"/>
              <a:t>Geraint F. Lewis</a:t>
            </a:r>
            <a:r>
              <a:rPr lang="en-US" sz="1800" b="0" baseline="30000" dirty="0"/>
              <a:t>1</a:t>
            </a:r>
            <a:r>
              <a:rPr lang="en-US" sz="1800" b="0" dirty="0"/>
              <a:t>, &amp; Tara Murphy</a:t>
            </a:r>
            <a:r>
              <a:rPr lang="en-US" sz="1800" b="0" baseline="30000" dirty="0"/>
              <a:t>1</a:t>
            </a:r>
            <a:endParaRPr lang="en-US" sz="1800" b="0" i="1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F9DB2FCF-4440-7CFF-3C77-7812C1C7A004}"/>
              </a:ext>
            </a:extLst>
          </p:cNvPr>
          <p:cNvSpPr txBox="1">
            <a:spLocks/>
          </p:cNvSpPr>
          <p:nvPr/>
        </p:nvSpPr>
        <p:spPr>
          <a:xfrm>
            <a:off x="1107894" y="2584920"/>
            <a:ext cx="6000223" cy="349867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70"/>
              </a:spcBef>
              <a:spcAft>
                <a:spcPts val="170"/>
              </a:spcAft>
            </a:pPr>
            <a:r>
              <a:rPr lang="en-US" sz="2000" dirty="0"/>
              <a:t>LAND-STRYKOWSKI</a:t>
            </a:r>
            <a:r>
              <a:rPr lang="en-US" sz="2000" b="0" baseline="30000" dirty="0"/>
              <a:t>1,2</a:t>
            </a:r>
            <a:endParaRPr lang="en-US" sz="1800" b="0" i="1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999E0C-2FC3-724A-8F89-46F2A6E65036}"/>
              </a:ext>
            </a:extLst>
          </p:cNvPr>
          <p:cNvSpPr/>
          <p:nvPr/>
        </p:nvSpPr>
        <p:spPr>
          <a:xfrm>
            <a:off x="-33519" y="-4812"/>
            <a:ext cx="12348421" cy="6871844"/>
          </a:xfrm>
          <a:prstGeom prst="rect">
            <a:avLst/>
          </a:prstGeom>
          <a:solidFill>
            <a:srgbClr val="E645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761F02-1B18-BC7B-77AA-918C6FAF74EB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76512" y="2683770"/>
            <a:ext cx="566488" cy="192172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863D953-6779-32D1-4629-1BA52C6FF7F3}"/>
              </a:ext>
            </a:extLst>
          </p:cNvPr>
          <p:cNvSpPr txBox="1">
            <a:spLocks/>
          </p:cNvSpPr>
          <p:nvPr/>
        </p:nvSpPr>
        <p:spPr>
          <a:xfrm>
            <a:off x="3582352" y="2282774"/>
            <a:ext cx="3362868" cy="106876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70"/>
              </a:spcBef>
              <a:spcAft>
                <a:spcPts val="170"/>
              </a:spcAft>
            </a:pPr>
            <a:r>
              <a:rPr lang="en-US" sz="9600" dirty="0"/>
              <a:t>M</a:t>
            </a:r>
            <a:endParaRPr lang="en-US" sz="8800" b="0" i="1" dirty="0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1597C56-0865-715D-F7E5-CB28A3E53C0F}"/>
              </a:ext>
            </a:extLst>
          </p:cNvPr>
          <p:cNvSpPr txBox="1">
            <a:spLocks/>
          </p:cNvSpPr>
          <p:nvPr/>
        </p:nvSpPr>
        <p:spPr>
          <a:xfrm>
            <a:off x="4460737" y="2282774"/>
            <a:ext cx="3362868" cy="106876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70"/>
              </a:spcBef>
              <a:spcAft>
                <a:spcPts val="170"/>
              </a:spcAft>
            </a:pPr>
            <a:r>
              <a:rPr lang="en-US" sz="9600" dirty="0"/>
              <a:t>A</a:t>
            </a:r>
            <a:endParaRPr lang="en-US" sz="8800" b="0" i="1" dirty="0"/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F1E57742-BDD7-E403-C271-14D982804616}"/>
              </a:ext>
            </a:extLst>
          </p:cNvPr>
          <p:cNvSpPr txBox="1">
            <a:spLocks/>
          </p:cNvSpPr>
          <p:nvPr/>
        </p:nvSpPr>
        <p:spPr>
          <a:xfrm>
            <a:off x="5887600" y="2282774"/>
            <a:ext cx="1889610" cy="106876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70"/>
              </a:spcBef>
              <a:spcAft>
                <a:spcPts val="170"/>
              </a:spcAft>
            </a:pPr>
            <a:r>
              <a:rPr lang="en-US" sz="9600" dirty="0"/>
              <a:t>L</a:t>
            </a:r>
            <a:endParaRPr lang="en-US" sz="8800" b="0" i="1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0069C78F-E681-5165-51AF-85C8A2C3A44A}"/>
              </a:ext>
            </a:extLst>
          </p:cNvPr>
          <p:cNvSpPr txBox="1">
            <a:spLocks/>
          </p:cNvSpPr>
          <p:nvPr/>
        </p:nvSpPr>
        <p:spPr>
          <a:xfrm>
            <a:off x="5640659" y="2282774"/>
            <a:ext cx="3362868" cy="1068763"/>
          </a:xfrm>
          <a:prstGeom prst="rect">
            <a:avLst/>
          </a:prstGeom>
        </p:spPr>
        <p:txBody>
          <a:bodyPr anchor="t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170"/>
              </a:spcBef>
              <a:spcAft>
                <a:spcPts val="170"/>
              </a:spcAft>
            </a:pPr>
            <a:r>
              <a:rPr lang="en-US" sz="9600" dirty="0"/>
              <a:t>I</a:t>
            </a:r>
            <a:endParaRPr lang="en-US" sz="8800" b="0" i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37A600F-BD4C-F21B-8879-B82872C5888C}"/>
              </a:ext>
            </a:extLst>
          </p:cNvPr>
          <p:cNvGrpSpPr/>
          <p:nvPr/>
        </p:nvGrpSpPr>
        <p:grpSpPr>
          <a:xfrm>
            <a:off x="1890044" y="907850"/>
            <a:ext cx="5878389" cy="5713767"/>
            <a:chOff x="1890044" y="907850"/>
            <a:chExt cx="5878389" cy="5713767"/>
          </a:xfrm>
        </p:grpSpPr>
        <p:sp>
          <p:nvSpPr>
            <p:cNvPr id="44" name="Text Placeholder 3">
              <a:extLst>
                <a:ext uri="{FF2B5EF4-FFF2-40B4-BE49-F238E27FC236}">
                  <a16:creationId xmlns:a16="http://schemas.microsoft.com/office/drawing/2014/main" id="{2099F3DC-CDAA-D2E4-C77A-24518C20DF1B}"/>
                </a:ext>
              </a:extLst>
            </p:cNvPr>
            <p:cNvSpPr txBox="1">
              <a:spLocks/>
            </p:cNvSpPr>
            <p:nvPr/>
          </p:nvSpPr>
          <p:spPr>
            <a:xfrm>
              <a:off x="2208911" y="907850"/>
              <a:ext cx="5559522" cy="1068763"/>
            </a:xfrm>
            <a:prstGeom prst="rect">
              <a:avLst/>
            </a:prstGeom>
          </p:spPr>
          <p:txBody>
            <a:bodyPr anchor="t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70"/>
                </a:spcBef>
                <a:spcAft>
                  <a:spcPts val="170"/>
                </a:spcAft>
              </a:pPr>
              <a:r>
                <a:rPr lang="en-US" sz="5400" dirty="0"/>
                <a:t>achine</a:t>
              </a:r>
              <a:endParaRPr lang="en-US" sz="4800" b="0" i="1" dirty="0"/>
            </a:p>
          </p:txBody>
        </p:sp>
        <p:sp>
          <p:nvSpPr>
            <p:cNvPr id="45" name="Text Placeholder 3">
              <a:extLst>
                <a:ext uri="{FF2B5EF4-FFF2-40B4-BE49-F238E27FC236}">
                  <a16:creationId xmlns:a16="http://schemas.microsoft.com/office/drawing/2014/main" id="{0CA4C06C-4C3D-E0BC-6C09-5AECC369F4CE}"/>
                </a:ext>
              </a:extLst>
            </p:cNvPr>
            <p:cNvSpPr txBox="1">
              <a:spLocks/>
            </p:cNvSpPr>
            <p:nvPr/>
          </p:nvSpPr>
          <p:spPr>
            <a:xfrm>
              <a:off x="2080170" y="2367637"/>
              <a:ext cx="5559522" cy="1324880"/>
            </a:xfrm>
            <a:prstGeom prst="rect">
              <a:avLst/>
            </a:prstGeom>
          </p:spPr>
          <p:txBody>
            <a:bodyPr anchor="t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70"/>
                </a:spcBef>
                <a:spcAft>
                  <a:spcPts val="170"/>
                </a:spcAft>
              </a:pPr>
              <a:r>
                <a:rPr lang="en-US" sz="5400" dirty="0"/>
                <a:t>earning</a:t>
              </a:r>
              <a:endParaRPr lang="en-US" sz="4800" b="0" i="1" dirty="0"/>
            </a:p>
          </p:txBody>
        </p:sp>
        <p:sp>
          <p:nvSpPr>
            <p:cNvPr id="46" name="Text Placeholder 3">
              <a:extLst>
                <a:ext uri="{FF2B5EF4-FFF2-40B4-BE49-F238E27FC236}">
                  <a16:creationId xmlns:a16="http://schemas.microsoft.com/office/drawing/2014/main" id="{2BEA9AE3-AC07-0051-D955-56FE0BC94800}"/>
                </a:ext>
              </a:extLst>
            </p:cNvPr>
            <p:cNvSpPr txBox="1">
              <a:spLocks/>
            </p:cNvSpPr>
            <p:nvPr/>
          </p:nvSpPr>
          <p:spPr>
            <a:xfrm>
              <a:off x="2132566" y="3830991"/>
              <a:ext cx="5559522" cy="1324880"/>
            </a:xfrm>
            <a:prstGeom prst="rect">
              <a:avLst/>
            </a:prstGeom>
          </p:spPr>
          <p:txBody>
            <a:bodyPr anchor="t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70"/>
                </a:spcBef>
                <a:spcAft>
                  <a:spcPts val="170"/>
                </a:spcAft>
              </a:pPr>
              <a:r>
                <a:rPr lang="en-US" sz="5400" dirty="0"/>
                <a:t>rtificial</a:t>
              </a:r>
              <a:endParaRPr lang="en-US" sz="4800" b="0" i="1" dirty="0"/>
            </a:p>
          </p:txBody>
        </p:sp>
        <p:sp>
          <p:nvSpPr>
            <p:cNvPr id="47" name="Text Placeholder 3">
              <a:extLst>
                <a:ext uri="{FF2B5EF4-FFF2-40B4-BE49-F238E27FC236}">
                  <a16:creationId xmlns:a16="http://schemas.microsoft.com/office/drawing/2014/main" id="{412F8BA5-8678-8400-4C01-9B6CB8D55100}"/>
                </a:ext>
              </a:extLst>
            </p:cNvPr>
            <p:cNvSpPr txBox="1">
              <a:spLocks/>
            </p:cNvSpPr>
            <p:nvPr/>
          </p:nvSpPr>
          <p:spPr>
            <a:xfrm>
              <a:off x="1890044" y="5296737"/>
              <a:ext cx="5559522" cy="1324880"/>
            </a:xfrm>
            <a:prstGeom prst="rect">
              <a:avLst/>
            </a:prstGeom>
          </p:spPr>
          <p:txBody>
            <a:bodyPr anchor="t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70"/>
                </a:spcBef>
                <a:spcAft>
                  <a:spcPts val="170"/>
                </a:spcAft>
              </a:pPr>
              <a:r>
                <a:rPr lang="en-US" sz="5400" dirty="0"/>
                <a:t>ntelligence</a:t>
              </a:r>
              <a:endParaRPr lang="en-US" sz="4800" b="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900346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200" fill="hold"/>
                                        <p:tgtEl>
                                          <p:spTgt spid="30"/>
                                        </p:tgtEl>
                                      </p:cBhvr>
                                      <p:by x="480000" y="48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07407E-6 L 0.42956 0.0419 " pathEditMode="relative" rAng="0" ptsTypes="AA">
                                      <p:cBhvr>
                                        <p:cTn id="12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71" y="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9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5 1.85185E-6 L -0.2819 -0.27315 " pathEditMode="fixed" rAng="0" ptsTypes="AA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97" y="-13657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.00486 L -0.35378 0.15347 " pathEditMode="fixed" rAng="0" ptsTypes="AA">
                                      <p:cBhvr>
                                        <p:cTn id="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5" y="74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41042 -0.0581 " pathEditMode="fixed" rAng="0" ptsTypes="AA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2917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45026 0.36852 " pathEditMode="fixed" rAng="0" ptsTypes="AA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13" y="1842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4" grpId="1"/>
      <p:bldP spid="38" grpId="0"/>
      <p:bldP spid="38" grpId="1"/>
      <p:bldP spid="39" grpId="0"/>
      <p:bldP spid="39" grpId="1"/>
      <p:bldP spid="41" grpId="0"/>
      <p:bldP spid="4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A248-AC69-21DB-DF38-DBD92C3941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36DED21-C55D-57E1-7C3C-B907FC0A83CC}"/>
              </a:ext>
            </a:extLst>
          </p:cNvPr>
          <p:cNvCxnSpPr>
            <a:cxnSpLocks/>
          </p:cNvCxnSpPr>
          <p:nvPr/>
        </p:nvCxnSpPr>
        <p:spPr>
          <a:xfrm flipV="1">
            <a:off x="6107604" y="4287064"/>
            <a:ext cx="0" cy="1044000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87616AD-E812-B701-8A75-1640B2FA4E84}"/>
              </a:ext>
            </a:extLst>
          </p:cNvPr>
          <p:cNvCxnSpPr>
            <a:cxnSpLocks/>
          </p:cNvCxnSpPr>
          <p:nvPr/>
        </p:nvCxnSpPr>
        <p:spPr>
          <a:xfrm flipV="1">
            <a:off x="6107604" y="3536561"/>
            <a:ext cx="0" cy="756000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DF3D8F5C-D620-4ACD-3E14-B847B771C2B4}"/>
              </a:ext>
            </a:extLst>
          </p:cNvPr>
          <p:cNvGrpSpPr/>
          <p:nvPr/>
        </p:nvGrpSpPr>
        <p:grpSpPr>
          <a:xfrm>
            <a:off x="4854327" y="2618561"/>
            <a:ext cx="2579441" cy="799919"/>
            <a:chOff x="1184898" y="3619491"/>
            <a:chExt cx="2579441" cy="799919"/>
          </a:xfrm>
        </p:grpSpPr>
        <p:sp>
          <p:nvSpPr>
            <p:cNvPr id="112" name="Text Placeholder 12">
              <a:extLst>
                <a:ext uri="{FF2B5EF4-FFF2-40B4-BE49-F238E27FC236}">
                  <a16:creationId xmlns:a16="http://schemas.microsoft.com/office/drawing/2014/main" id="{A80994A5-92FA-5CA3-62FE-95F46228D2A8}"/>
                </a:ext>
              </a:extLst>
            </p:cNvPr>
            <p:cNvSpPr txBox="1">
              <a:spLocks/>
            </p:cNvSpPr>
            <p:nvPr/>
          </p:nvSpPr>
          <p:spPr>
            <a:xfrm>
              <a:off x="1184898" y="3619491"/>
              <a:ext cx="2579441" cy="409087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dirty="0">
                  <a:solidFill>
                    <a:srgbClr val="414141"/>
                  </a:solidFill>
                </a:rPr>
                <a:t>49152 pix</a:t>
              </a:r>
            </a:p>
            <a:p>
              <a:pPr marL="0" indent="0" algn="ctr">
                <a:buNone/>
              </a:pPr>
              <a:endParaRPr lang="en-US" dirty="0">
                <a:solidFill>
                  <a:srgbClr val="414141"/>
                </a:solidFill>
              </a:endParaRPr>
            </a:p>
            <a:p>
              <a:pPr marL="0" indent="0" algn="ctr">
                <a:buNone/>
              </a:pPr>
              <a:endParaRPr lang="en-US" dirty="0">
                <a:solidFill>
                  <a:srgbClr val="414141"/>
                </a:solidFill>
              </a:endParaRPr>
            </a:p>
            <a:p>
              <a:pPr marL="0" indent="0" algn="ctr">
                <a:buNone/>
              </a:pPr>
              <a:r>
                <a:rPr lang="en-US" dirty="0">
                  <a:solidFill>
                    <a:srgbClr val="414141"/>
                  </a:solidFill>
                </a:rPr>
                <a:t>192 pix</a:t>
              </a:r>
            </a:p>
          </p:txBody>
        </p: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2258FB88-CF68-FB4E-702E-DAEE64ADF024}"/>
                </a:ext>
              </a:extLst>
            </p:cNvPr>
            <p:cNvCxnSpPr>
              <a:cxnSpLocks/>
            </p:cNvCxnSpPr>
            <p:nvPr/>
          </p:nvCxnSpPr>
          <p:spPr>
            <a:xfrm>
              <a:off x="2467244" y="4035952"/>
              <a:ext cx="0" cy="383458"/>
            </a:xfrm>
            <a:prstGeom prst="straightConnector1">
              <a:avLst/>
            </a:prstGeom>
            <a:ln w="31750">
              <a:solidFill>
                <a:srgbClr val="41414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2379D4-04B6-BB0D-9DF3-FB78749BC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Building the Tensionnet (NRE)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1507C5-F750-B5CD-B3DD-8BB552C573FF}"/>
              </a:ext>
            </a:extLst>
          </p:cNvPr>
          <p:cNvGrpSpPr/>
          <p:nvPr/>
        </p:nvGrpSpPr>
        <p:grpSpPr>
          <a:xfrm>
            <a:off x="3220857" y="1094607"/>
            <a:ext cx="2372677" cy="1124338"/>
            <a:chOff x="770466" y="2839314"/>
            <a:chExt cx="3187905" cy="1510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BB5E54-F82F-BDF5-8F42-58AD44E32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601" b="20616"/>
            <a:stretch>
              <a:fillRect/>
            </a:stretch>
          </p:blipFill>
          <p:spPr>
            <a:xfrm>
              <a:off x="770466" y="2839314"/>
              <a:ext cx="3187905" cy="151065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840C5E2-E9C7-5E85-84A1-3FCFBF31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544760">
              <a:off x="1258640" y="2766926"/>
              <a:ext cx="196632" cy="39326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530C32-65E3-C00D-A704-C20049BBF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9611">
              <a:off x="903329" y="3033102"/>
              <a:ext cx="196632" cy="39326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85836F-E912-301B-77DD-5ADE691FB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5013" y="3320992"/>
              <a:ext cx="196632" cy="39326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1597E3D-AAB8-D85A-8BA8-D30A9F7B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256695">
              <a:off x="898705" y="3674538"/>
              <a:ext cx="196632" cy="39326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2D36D3-C974-1801-B300-38332D5966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895015">
              <a:off x="1287571" y="3990286"/>
              <a:ext cx="196632" cy="393264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C7AB877-9FF4-8660-039F-8BF90835B76C}"/>
              </a:ext>
            </a:extLst>
          </p:cNvPr>
          <p:cNvGrpSpPr/>
          <p:nvPr/>
        </p:nvGrpSpPr>
        <p:grpSpPr>
          <a:xfrm>
            <a:off x="6489037" y="1096235"/>
            <a:ext cx="2366067" cy="1127925"/>
            <a:chOff x="6291116" y="3011942"/>
            <a:chExt cx="3179024" cy="151546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2596B6C-0924-3CC9-0C7A-CEAB2F195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</a:blip>
            <a:srcRect t="7946" b="22804"/>
            <a:stretch>
              <a:fillRect/>
            </a:stretch>
          </p:blipFill>
          <p:spPr>
            <a:xfrm>
              <a:off x="6291116" y="3017986"/>
              <a:ext cx="3179024" cy="150942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4E43AA4-DFD2-1E98-27D4-9EE6C07E4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544760">
              <a:off x="6771872" y="2913626"/>
              <a:ext cx="196632" cy="3932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D2568C2-D81A-5D5C-67FF-0558CEDD0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529611">
              <a:off x="6416561" y="3179802"/>
              <a:ext cx="196632" cy="39326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DEE447-9B3C-3DA9-43DE-CBA66EEF3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8245" y="3467692"/>
              <a:ext cx="196632" cy="3932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BD6EEA7-1C0D-0BC2-46EC-EBBA91D30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256695">
              <a:off x="6404121" y="3829054"/>
              <a:ext cx="196632" cy="3932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8AE6270-54CD-40FB-98AA-14920C069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895015">
              <a:off x="6800803" y="4136986"/>
              <a:ext cx="196632" cy="393264"/>
            </a:xfrm>
            <a:prstGeom prst="rect">
              <a:avLst/>
            </a:prstGeom>
          </p:spPr>
        </p:pic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94E4D321-CE0F-F5BD-8B88-CE32FA564A76}"/>
              </a:ext>
            </a:extLst>
          </p:cNvPr>
          <p:cNvSpPr/>
          <p:nvPr/>
        </p:nvSpPr>
        <p:spPr>
          <a:xfrm>
            <a:off x="5623862" y="5304236"/>
            <a:ext cx="953597" cy="953597"/>
          </a:xfrm>
          <a:prstGeom prst="ellipse">
            <a:avLst/>
          </a:prstGeom>
          <a:solidFill>
            <a:schemeClr val="bg1"/>
          </a:solidFill>
          <a:ln w="25400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8B3B794-3530-7E9D-F38E-F1E1BD6D64D4}"/>
              </a:ext>
            </a:extLst>
          </p:cNvPr>
          <p:cNvCxnSpPr>
            <a:cxnSpLocks/>
          </p:cNvCxnSpPr>
          <p:nvPr/>
        </p:nvCxnSpPr>
        <p:spPr>
          <a:xfrm flipH="1" flipV="1">
            <a:off x="4470309" y="2163313"/>
            <a:ext cx="1632812" cy="1379914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B6DF7A0-53E0-C491-4B8A-F687F708B805}"/>
              </a:ext>
            </a:extLst>
          </p:cNvPr>
          <p:cNvCxnSpPr>
            <a:cxnSpLocks/>
          </p:cNvCxnSpPr>
          <p:nvPr/>
        </p:nvCxnSpPr>
        <p:spPr>
          <a:xfrm flipV="1">
            <a:off x="6111135" y="2163313"/>
            <a:ext cx="1632812" cy="1379914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17C7AB39-6987-8EEE-F959-E37058369C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81495" t="35139" r="2434" b="40043"/>
          <a:stretch>
            <a:fillRect/>
          </a:stretch>
        </p:blipFill>
        <p:spPr>
          <a:xfrm>
            <a:off x="5746009" y="5648415"/>
            <a:ext cx="730251" cy="333375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13A4C9AA-16B7-E456-76A2-898ECB748DF7}"/>
              </a:ext>
            </a:extLst>
          </p:cNvPr>
          <p:cNvSpPr/>
          <p:nvPr/>
        </p:nvSpPr>
        <p:spPr>
          <a:xfrm>
            <a:off x="3524714" y="2265101"/>
            <a:ext cx="1979603" cy="1823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705DC209-B553-76E9-6B41-0C9E3233F471}"/>
              </a:ext>
            </a:extLst>
          </p:cNvPr>
          <p:cNvSpPr txBox="1">
            <a:spLocks/>
          </p:cNvSpPr>
          <p:nvPr/>
        </p:nvSpPr>
        <p:spPr>
          <a:xfrm>
            <a:off x="3220126" y="2290127"/>
            <a:ext cx="2579441" cy="40908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414141"/>
                </a:solidFill>
              </a:rPr>
              <a:t>Convolution Tower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25ECAF3-EF9E-AB6F-7DD0-E934D9DC2CA7}"/>
              </a:ext>
            </a:extLst>
          </p:cNvPr>
          <p:cNvSpPr/>
          <p:nvPr/>
        </p:nvSpPr>
        <p:spPr>
          <a:xfrm>
            <a:off x="6758814" y="2261413"/>
            <a:ext cx="1979603" cy="18232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FE85B530-F624-B6BC-7CB2-BC069823700E}"/>
              </a:ext>
            </a:extLst>
          </p:cNvPr>
          <p:cNvSpPr txBox="1">
            <a:spLocks/>
          </p:cNvSpPr>
          <p:nvPr/>
        </p:nvSpPr>
        <p:spPr>
          <a:xfrm>
            <a:off x="6454226" y="2286439"/>
            <a:ext cx="2579441" cy="40908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414141"/>
                </a:solidFill>
              </a:rPr>
              <a:t>Convolution Tower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4AD8BC7A-3831-6897-AB5B-FE031FB2726A}"/>
              </a:ext>
            </a:extLst>
          </p:cNvPr>
          <p:cNvCxnSpPr>
            <a:cxnSpLocks/>
          </p:cNvCxnSpPr>
          <p:nvPr/>
        </p:nvCxnSpPr>
        <p:spPr>
          <a:xfrm flipV="1">
            <a:off x="4470309" y="2163313"/>
            <a:ext cx="0" cy="108000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0A7BB88F-0119-2B0E-61FB-D1588DFEFF85}"/>
              </a:ext>
            </a:extLst>
          </p:cNvPr>
          <p:cNvCxnSpPr>
            <a:cxnSpLocks/>
          </p:cNvCxnSpPr>
          <p:nvPr/>
        </p:nvCxnSpPr>
        <p:spPr>
          <a:xfrm flipV="1">
            <a:off x="7736875" y="2164104"/>
            <a:ext cx="0" cy="108000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6E601D6E-3ADB-0D51-72F6-B3266A57B214}"/>
              </a:ext>
            </a:extLst>
          </p:cNvPr>
          <p:cNvCxnSpPr>
            <a:cxnSpLocks/>
          </p:cNvCxnSpPr>
          <p:nvPr/>
        </p:nvCxnSpPr>
        <p:spPr>
          <a:xfrm flipH="1" flipV="1">
            <a:off x="5487884" y="4079541"/>
            <a:ext cx="612776" cy="220507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0AEBE176-D109-5EA8-7958-0921257C95F2}"/>
              </a:ext>
            </a:extLst>
          </p:cNvPr>
          <p:cNvCxnSpPr>
            <a:cxnSpLocks/>
          </p:cNvCxnSpPr>
          <p:nvPr/>
        </p:nvCxnSpPr>
        <p:spPr>
          <a:xfrm flipV="1">
            <a:off x="6114332" y="4079541"/>
            <a:ext cx="638530" cy="220624"/>
          </a:xfrm>
          <a:prstGeom prst="line">
            <a:avLst/>
          </a:prstGeom>
          <a:ln w="28575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48064DDD-1EB4-6AF9-E0F4-AAB138A5A7EF}"/>
              </a:ext>
            </a:extLst>
          </p:cNvPr>
          <p:cNvSpPr/>
          <p:nvPr/>
        </p:nvSpPr>
        <p:spPr>
          <a:xfrm>
            <a:off x="4675974" y="4528648"/>
            <a:ext cx="2936148" cy="485709"/>
          </a:xfrm>
          <a:prstGeom prst="rect">
            <a:avLst/>
          </a:prstGeom>
          <a:solidFill>
            <a:srgbClr val="F2EAC2"/>
          </a:solidFill>
          <a:ln w="28575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53" name="Text Placeholder 12">
            <a:extLst>
              <a:ext uri="{FF2B5EF4-FFF2-40B4-BE49-F238E27FC236}">
                <a16:creationId xmlns:a16="http://schemas.microsoft.com/office/drawing/2014/main" id="{2BD9DB4B-021A-B309-FB06-02FA197AF3EE}"/>
              </a:ext>
            </a:extLst>
          </p:cNvPr>
          <p:cNvSpPr txBox="1">
            <a:spLocks/>
          </p:cNvSpPr>
          <p:nvPr/>
        </p:nvSpPr>
        <p:spPr>
          <a:xfrm>
            <a:off x="4589199" y="4588948"/>
            <a:ext cx="3022922" cy="40908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414141"/>
                </a:solidFill>
              </a:rPr>
              <a:t>Fully Connected Network</a:t>
            </a:r>
          </a:p>
        </p:txBody>
      </p:sp>
      <p:sp>
        <p:nvSpPr>
          <p:cNvPr id="117" name="Text Placeholder 12">
            <a:extLst>
              <a:ext uri="{FF2B5EF4-FFF2-40B4-BE49-F238E27FC236}">
                <a16:creationId xmlns:a16="http://schemas.microsoft.com/office/drawing/2014/main" id="{72EF19E6-0E7C-E545-0B34-DD0DBAD959F8}"/>
              </a:ext>
            </a:extLst>
          </p:cNvPr>
          <p:cNvSpPr txBox="1">
            <a:spLocks/>
          </p:cNvSpPr>
          <p:nvPr/>
        </p:nvSpPr>
        <p:spPr>
          <a:xfrm>
            <a:off x="2622498" y="2836762"/>
            <a:ext cx="3774696" cy="40908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>
                <a:solidFill>
                  <a:srgbClr val="414141"/>
                </a:solidFill>
              </a:rPr>
              <a:t>Extract features</a:t>
            </a:r>
          </a:p>
          <a:p>
            <a:pPr marL="0" indent="0" algn="ctr">
              <a:buNone/>
            </a:pPr>
            <a:endParaRPr lang="en-US" sz="1600" i="1" dirty="0">
              <a:solidFill>
                <a:srgbClr val="414141"/>
              </a:solidFill>
            </a:endParaRPr>
          </a:p>
          <a:p>
            <a:pPr marL="0" indent="0" algn="ctr">
              <a:buNone/>
            </a:pPr>
            <a:r>
              <a:rPr lang="en-US" sz="1600" i="1" dirty="0">
                <a:solidFill>
                  <a:srgbClr val="414141"/>
                </a:solidFill>
              </a:rPr>
              <a:t>Downscale maps</a:t>
            </a:r>
          </a:p>
        </p:txBody>
      </p:sp>
      <p:sp>
        <p:nvSpPr>
          <p:cNvPr id="118" name="Text Placeholder 12">
            <a:extLst>
              <a:ext uri="{FF2B5EF4-FFF2-40B4-BE49-F238E27FC236}">
                <a16:creationId xmlns:a16="http://schemas.microsoft.com/office/drawing/2014/main" id="{64D3FC31-ADDE-115E-BDDB-129924660DB5}"/>
              </a:ext>
            </a:extLst>
          </p:cNvPr>
          <p:cNvSpPr txBox="1">
            <a:spLocks/>
          </p:cNvSpPr>
          <p:nvPr/>
        </p:nvSpPr>
        <p:spPr>
          <a:xfrm>
            <a:off x="5871346" y="2842129"/>
            <a:ext cx="3774696" cy="40908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i="1" dirty="0">
                <a:solidFill>
                  <a:srgbClr val="414141"/>
                </a:solidFill>
              </a:rPr>
              <a:t>Extract features</a:t>
            </a:r>
          </a:p>
          <a:p>
            <a:pPr marL="0" indent="0" algn="ctr">
              <a:buNone/>
            </a:pPr>
            <a:endParaRPr lang="en-US" sz="1600" i="1" dirty="0">
              <a:solidFill>
                <a:srgbClr val="414141"/>
              </a:solidFill>
            </a:endParaRPr>
          </a:p>
          <a:p>
            <a:pPr marL="0" indent="0" algn="ctr">
              <a:buNone/>
            </a:pPr>
            <a:r>
              <a:rPr lang="en-US" sz="1600" i="1" dirty="0">
                <a:solidFill>
                  <a:srgbClr val="414141"/>
                </a:solidFill>
              </a:rPr>
              <a:t>Downscale maps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0B2BBBDF-00BE-1F5B-B745-473B26563A3D}"/>
              </a:ext>
            </a:extLst>
          </p:cNvPr>
          <p:cNvSpPr/>
          <p:nvPr/>
        </p:nvSpPr>
        <p:spPr>
          <a:xfrm>
            <a:off x="3186640" y="876210"/>
            <a:ext cx="5818719" cy="55324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4" descr="image">
            <a:extLst>
              <a:ext uri="{FF2B5EF4-FFF2-40B4-BE49-F238E27FC236}">
                <a16:creationId xmlns:a16="http://schemas.microsoft.com/office/drawing/2014/main" id="{13F38979-052C-9026-758B-B1E00CE50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170" y="1145545"/>
            <a:ext cx="4246652" cy="42466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4" descr="image">
            <a:extLst>
              <a:ext uri="{FF2B5EF4-FFF2-40B4-BE49-F238E27FC236}">
                <a16:creationId xmlns:a16="http://schemas.microsoft.com/office/drawing/2014/main" id="{3B3C703E-210D-7F6A-2D8B-E5408D171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7052" y="1144084"/>
            <a:ext cx="4246652" cy="42466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E68AD-599F-F85D-D777-F2B20532F0E9}"/>
              </a:ext>
            </a:extLst>
          </p:cNvPr>
          <p:cNvSpPr txBox="1">
            <a:spLocks/>
          </p:cNvSpPr>
          <p:nvPr/>
        </p:nvSpPr>
        <p:spPr>
          <a:xfrm>
            <a:off x="6703201" y="6147672"/>
            <a:ext cx="5525884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2026, in prep</a:t>
            </a:r>
          </a:p>
        </p:txBody>
      </p:sp>
      <p:sp>
        <p:nvSpPr>
          <p:cNvPr id="119" name="Text Placeholder 12">
            <a:extLst>
              <a:ext uri="{FF2B5EF4-FFF2-40B4-BE49-F238E27FC236}">
                <a16:creationId xmlns:a16="http://schemas.microsoft.com/office/drawing/2014/main" id="{7A52D79B-E5E0-AA4F-2A44-D76E7B33C8EC}"/>
              </a:ext>
            </a:extLst>
          </p:cNvPr>
          <p:cNvSpPr txBox="1">
            <a:spLocks/>
          </p:cNvSpPr>
          <p:nvPr/>
        </p:nvSpPr>
        <p:spPr>
          <a:xfrm>
            <a:off x="4256699" y="5450356"/>
            <a:ext cx="3774696" cy="85423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The HEALP</a:t>
            </a:r>
            <a:r>
              <a:rPr lang="en-US" sz="2400" cap="small" dirty="0">
                <a:solidFill>
                  <a:srgbClr val="414141"/>
                </a:solidFill>
              </a:rPr>
              <a:t>ix</a:t>
            </a:r>
            <a:r>
              <a:rPr lang="en-US" sz="2400" dirty="0">
                <a:solidFill>
                  <a:srgbClr val="414141"/>
                </a:solidFill>
              </a:rPr>
              <a:t> Sphere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(use NN</a:t>
            </a:r>
            <a:r>
              <a:rPr lang="en-US" sz="2400" cap="small" dirty="0">
                <a:solidFill>
                  <a:srgbClr val="414141"/>
                </a:solidFill>
              </a:rPr>
              <a:t>healpix</a:t>
            </a:r>
            <a:r>
              <a:rPr lang="en-US" sz="2400" dirty="0">
                <a:solidFill>
                  <a:srgbClr val="414141"/>
                </a:solidFill>
              </a:rPr>
              <a:t>)</a:t>
            </a:r>
          </a:p>
        </p:txBody>
      </p:sp>
      <p:sp>
        <p:nvSpPr>
          <p:cNvPr id="121" name="Text Placeholder 2">
            <a:extLst>
              <a:ext uri="{FF2B5EF4-FFF2-40B4-BE49-F238E27FC236}">
                <a16:creationId xmlns:a16="http://schemas.microsoft.com/office/drawing/2014/main" id="{B95C3B78-7BA3-D168-8218-DD9B72B97477}"/>
              </a:ext>
            </a:extLst>
          </p:cNvPr>
          <p:cNvSpPr txBox="1">
            <a:spLocks/>
          </p:cNvSpPr>
          <p:nvPr/>
        </p:nvSpPr>
        <p:spPr>
          <a:xfrm>
            <a:off x="4628445" y="-16080"/>
            <a:ext cx="7600639" cy="37413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Krachmalnicoff N., Tomasi M., 2019, A&amp;A, 628, A129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6D0BF2-78F0-EF9A-0829-70625B86F7A4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EBEFF446-26F0-2579-16AC-C607CC936846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F650D29-2576-1134-3F8A-64465C5BA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5120" name="Group 5119">
                <a:extLst>
                  <a:ext uri="{FF2B5EF4-FFF2-40B4-BE49-F238E27FC236}">
                    <a16:creationId xmlns:a16="http://schemas.microsoft.com/office/drawing/2014/main" id="{659162B0-F238-3DB1-1C13-548C5013F1AA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5121" name="Rectangle 5120">
                  <a:extLst>
                    <a:ext uri="{FF2B5EF4-FFF2-40B4-BE49-F238E27FC236}">
                      <a16:creationId xmlns:a16="http://schemas.microsoft.com/office/drawing/2014/main" id="{81A34BE6-9A32-1ABC-EB78-FD84B2915323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5123" name="Text Placeholder 3">
                  <a:extLst>
                    <a:ext uri="{FF2B5EF4-FFF2-40B4-BE49-F238E27FC236}">
                      <a16:creationId xmlns:a16="http://schemas.microsoft.com/office/drawing/2014/main" id="{D59AB4CA-389E-263B-43B4-19796D3F425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5125" name="Text Placeholder 3">
                  <a:extLst>
                    <a:ext uri="{FF2B5EF4-FFF2-40B4-BE49-F238E27FC236}">
                      <a16:creationId xmlns:a16="http://schemas.microsoft.com/office/drawing/2014/main" id="{A6C86790-77AC-B4B8-0643-C92BB32BF1C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25" name="Text Placeholder 3">
              <a:extLst>
                <a:ext uri="{FF2B5EF4-FFF2-40B4-BE49-F238E27FC236}">
                  <a16:creationId xmlns:a16="http://schemas.microsoft.com/office/drawing/2014/main" id="{E5824988-817B-7308-1016-EDF50CE609C4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8</a:t>
              </a:r>
            </a:p>
          </p:txBody>
        </p:sp>
        <p:sp>
          <p:nvSpPr>
            <p:cNvPr id="126" name="Text Placeholder 3">
              <a:extLst>
                <a:ext uri="{FF2B5EF4-FFF2-40B4-BE49-F238E27FC236}">
                  <a16:creationId xmlns:a16="http://schemas.microsoft.com/office/drawing/2014/main" id="{72663887-386C-C396-B84F-22E71242000C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F0807C67-D3ED-43D5-6186-54D5EA05D04A}"/>
              </a:ext>
            </a:extLst>
          </p:cNvPr>
          <p:cNvSpPr txBox="1">
            <a:spLocks/>
          </p:cNvSpPr>
          <p:nvPr/>
        </p:nvSpPr>
        <p:spPr>
          <a:xfrm>
            <a:off x="383816" y="1764464"/>
            <a:ext cx="2705547" cy="158774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14141"/>
                </a:solidFill>
              </a:rPr>
              <a:t>ADAM optimiser</a:t>
            </a:r>
          </a:p>
          <a:p>
            <a:endParaRPr lang="en-US" sz="2400" dirty="0">
              <a:solidFill>
                <a:srgbClr val="414141"/>
              </a:solidFill>
            </a:endParaRPr>
          </a:p>
          <a:p>
            <a:r>
              <a:rPr lang="en-US" sz="2000" dirty="0">
                <a:solidFill>
                  <a:srgbClr val="414141"/>
                </a:solidFill>
              </a:rPr>
              <a:t>Learning rate of 10</a:t>
            </a:r>
            <a:r>
              <a:rPr lang="en-US" sz="2000" baseline="30000" dirty="0">
                <a:solidFill>
                  <a:srgbClr val="414141"/>
                </a:solidFill>
              </a:rPr>
              <a:t>-3</a:t>
            </a:r>
            <a:r>
              <a:rPr lang="en-US" sz="2000" dirty="0">
                <a:solidFill>
                  <a:srgbClr val="414141"/>
                </a:solidFill>
              </a:rPr>
              <a:t> decaying by 0.1 after 1000 epochs</a:t>
            </a:r>
          </a:p>
          <a:p>
            <a:endParaRPr lang="en-US" sz="2400" dirty="0">
              <a:solidFill>
                <a:srgbClr val="414141"/>
              </a:solidFill>
            </a:endParaRPr>
          </a:p>
          <a:p>
            <a:r>
              <a:rPr lang="en-US" sz="2000" dirty="0">
                <a:solidFill>
                  <a:srgbClr val="414141"/>
                </a:solidFill>
              </a:rPr>
              <a:t>Batch size of 6000</a:t>
            </a:r>
          </a:p>
          <a:p>
            <a:endParaRPr lang="en-US" sz="2400" dirty="0">
              <a:solidFill>
                <a:srgbClr val="414141"/>
              </a:solidFill>
            </a:endParaRPr>
          </a:p>
          <a:p>
            <a:r>
              <a:rPr lang="en-US" sz="2000" dirty="0">
                <a:solidFill>
                  <a:srgbClr val="414141"/>
                </a:solidFill>
              </a:rPr>
              <a:t>Early stopping with     a patience of 50, monitoring val loss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832F6964-86A7-5751-9749-73F0906601FE}"/>
              </a:ext>
            </a:extLst>
          </p:cNvPr>
          <p:cNvSpPr txBox="1">
            <a:spLocks/>
          </p:cNvSpPr>
          <p:nvPr/>
        </p:nvSpPr>
        <p:spPr>
          <a:xfrm>
            <a:off x="9110211" y="1997129"/>
            <a:ext cx="2705547" cy="158774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414141"/>
                </a:solidFill>
              </a:rPr>
              <a:t>Binary cross entropy loss function</a:t>
            </a:r>
          </a:p>
          <a:p>
            <a:endParaRPr lang="en-US" sz="2000" dirty="0">
              <a:solidFill>
                <a:srgbClr val="414141"/>
              </a:solidFill>
            </a:endParaRPr>
          </a:p>
          <a:p>
            <a:endParaRPr lang="en-US" sz="2000" dirty="0">
              <a:solidFill>
                <a:srgbClr val="414141"/>
              </a:solidFill>
            </a:endParaRPr>
          </a:p>
          <a:p>
            <a:endParaRPr lang="en-US" sz="2000" dirty="0">
              <a:solidFill>
                <a:srgbClr val="414141"/>
              </a:solidFill>
            </a:endParaRPr>
          </a:p>
          <a:p>
            <a:endParaRPr lang="en-US" sz="2000" dirty="0">
              <a:solidFill>
                <a:srgbClr val="414141"/>
              </a:solidFill>
            </a:endParaRPr>
          </a:p>
          <a:p>
            <a:endParaRPr lang="en-US" sz="2000" dirty="0">
              <a:solidFill>
                <a:srgbClr val="414141"/>
              </a:solidFill>
            </a:endParaRPr>
          </a:p>
          <a:p>
            <a:endParaRPr lang="en-US" sz="2000" dirty="0">
              <a:solidFill>
                <a:srgbClr val="414141"/>
              </a:solidFill>
            </a:endParaRPr>
          </a:p>
          <a:p>
            <a:endParaRPr lang="en-US" sz="2000" dirty="0">
              <a:solidFill>
                <a:srgbClr val="414141"/>
              </a:solidFill>
            </a:endParaRPr>
          </a:p>
          <a:p>
            <a:r>
              <a:rPr lang="en-US" sz="2000" dirty="0">
                <a:solidFill>
                  <a:srgbClr val="414141"/>
                </a:solidFill>
              </a:rPr>
              <a:t>with	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4006466-ABAF-356F-51E5-73797247A26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7836" r="-1" b="51397"/>
          <a:stretch>
            <a:fillRect/>
          </a:stretch>
        </p:blipFill>
        <p:spPr>
          <a:xfrm>
            <a:off x="9461292" y="3680467"/>
            <a:ext cx="2527294" cy="887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B64128-D8EA-14FB-6829-5708AD31BE5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1840" b="51397"/>
          <a:stretch>
            <a:fillRect/>
          </a:stretch>
        </p:blipFill>
        <p:spPr>
          <a:xfrm>
            <a:off x="9193746" y="2920360"/>
            <a:ext cx="2333242" cy="887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05705B-0D47-3BD1-5516-486640A06E6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33100" t="79788" r="33333"/>
          <a:stretch>
            <a:fillRect/>
          </a:stretch>
        </p:blipFill>
        <p:spPr>
          <a:xfrm>
            <a:off x="9865616" y="4774116"/>
            <a:ext cx="1548063" cy="351351"/>
          </a:xfrm>
          <a:prstGeom prst="rect">
            <a:avLst/>
          </a:prstGeom>
        </p:spPr>
      </p:pic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31472DB9-16FE-66FD-DF5D-092EC9D0F979}"/>
              </a:ext>
            </a:extLst>
          </p:cNvPr>
          <p:cNvSpPr txBox="1">
            <a:spLocks/>
          </p:cNvSpPr>
          <p:nvPr/>
        </p:nvSpPr>
        <p:spPr>
          <a:xfrm>
            <a:off x="4628445" y="250725"/>
            <a:ext cx="7600639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Bevins et al., 2025, Phys. Rev. D, 112, 043520</a:t>
            </a:r>
          </a:p>
        </p:txBody>
      </p:sp>
    </p:spTree>
    <p:extLst>
      <p:ext uri="{BB962C8B-B14F-4D97-AF65-F5344CB8AC3E}">
        <p14:creationId xmlns:p14="http://schemas.microsoft.com/office/powerpoint/2010/main" val="38194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6" presetClass="emph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750" fill="hold"/>
                                        <p:tgtEl>
                                          <p:spTgt spid="108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7 L 0.13321 0.00995 " pathEditMode="relative" rAng="0" ptsTypes="AA">
                                      <p:cBhvr>
                                        <p:cTn id="8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54" y="48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750" fill="hold"/>
                                        <p:tgtEl>
                                          <p:spTgt spid="110"/>
                                        </p:tgtEl>
                                      </p:cBhvr>
                                      <p:by x="33000" y="33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11111E-6 L -0.13398 0.00926 " pathEditMode="relative" rAng="0" ptsTypes="AA">
                                      <p:cBhvr>
                                        <p:cTn id="9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6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25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50" grpId="0"/>
      <p:bldP spid="45" grpId="0" animBg="1"/>
      <p:bldP spid="43" grpId="0"/>
      <p:bldP spid="51" grpId="0" animBg="1"/>
      <p:bldP spid="53" grpId="0"/>
      <p:bldP spid="117" grpId="0"/>
      <p:bldP spid="117" grpId="1"/>
      <p:bldP spid="118" grpId="0"/>
      <p:bldP spid="118" grpId="1"/>
      <p:bldP spid="92" grpId="0" animBg="1"/>
      <p:bldP spid="92" grpId="1" animBg="1"/>
      <p:bldP spid="119" grpId="0"/>
      <p:bldP spid="119" grpId="1"/>
      <p:bldP spid="121" grpId="0"/>
      <p:bldP spid="4" grpId="0"/>
      <p:bldP spid="23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4144C-1FFA-6731-615B-3B126B392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B8720EA-BC39-9C36-5AB9-3BC3417A03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8108" b="21471"/>
          <a:stretch>
            <a:fillRect/>
          </a:stretch>
        </p:blipFill>
        <p:spPr>
          <a:xfrm>
            <a:off x="8636930" y="1923721"/>
            <a:ext cx="2902528" cy="134794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40E4496-1BC2-F078-CFBD-06E62684D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44760">
            <a:off x="9111979" y="1840810"/>
            <a:ext cx="177866" cy="3557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2A11D3C-F188-D9E0-FCBA-85D954C28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9611">
            <a:off x="8790577" y="2081583"/>
            <a:ext cx="177866" cy="3557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8BC5D0-342E-F8E9-3B8A-9F93D939E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644" y="2341997"/>
            <a:ext cx="177866" cy="3557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851E8CF-FFED-3E51-064E-628B7BBEF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6695">
            <a:off x="8786395" y="2661802"/>
            <a:ext cx="177866" cy="3557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48F932-5410-E2FA-2884-231177ADCC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5015">
            <a:off x="9138148" y="2947416"/>
            <a:ext cx="177866" cy="3557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DCAF44-38E9-5899-50FB-15C5D38FE55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t="7946" b="22804"/>
          <a:stretch>
            <a:fillRect/>
          </a:stretch>
        </p:blipFill>
        <p:spPr>
          <a:xfrm>
            <a:off x="5917518" y="1918948"/>
            <a:ext cx="2875629" cy="13653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DC7540C-0C4E-24BE-029F-03D2D6391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44760">
            <a:off x="6352392" y="1824548"/>
            <a:ext cx="177866" cy="3557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18BE06-FEDA-729A-83FC-43F80C08B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9611">
            <a:off x="6030991" y="2065321"/>
            <a:ext cx="177866" cy="3557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7B4FE6-0F54-2D85-2DA5-B7836DE48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058" y="2325736"/>
            <a:ext cx="177866" cy="3557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C80375-7BE6-3693-418B-BDF8BDBC7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6695">
            <a:off x="6019738" y="2652611"/>
            <a:ext cx="177866" cy="3557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55ED48E-88AA-6313-435B-D685E2425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5015">
            <a:off x="6378562" y="2931155"/>
            <a:ext cx="177866" cy="3557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78E53D-AED1-A38F-038A-B951AEC8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Building the Simulations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90556D6-D3BF-9344-E9A2-1C8B5C360A93}"/>
              </a:ext>
            </a:extLst>
          </p:cNvPr>
          <p:cNvSpPr txBox="1">
            <a:spLocks/>
          </p:cNvSpPr>
          <p:nvPr/>
        </p:nvSpPr>
        <p:spPr>
          <a:xfrm>
            <a:off x="710697" y="1270751"/>
            <a:ext cx="10150422" cy="57471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4141"/>
                </a:solidFill>
              </a:rPr>
              <a:t>Simple kinematic dipole interpretation,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2B459-2562-38EC-9CA7-BC65E9EAC87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601" b="20616"/>
          <a:stretch>
            <a:fillRect/>
          </a:stretch>
        </p:blipFill>
        <p:spPr>
          <a:xfrm>
            <a:off x="3185244" y="1915430"/>
            <a:ext cx="2883663" cy="13664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D55C1F-8D5D-573F-E03D-FA83D4C017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44760">
            <a:off x="3626828" y="1849950"/>
            <a:ext cx="177866" cy="355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EAE332-CF94-909E-B404-1000E78C5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9611">
            <a:off x="3305427" y="2090724"/>
            <a:ext cx="177866" cy="3557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8B7232-B1E8-86A3-A549-05CA6BD84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494" y="2351138"/>
            <a:ext cx="177866" cy="355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DC5AE2-0F6E-0EDA-FC4D-C1CA4223B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6695">
            <a:off x="3301244" y="2670943"/>
            <a:ext cx="177866" cy="3557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EF7BF7-8F5E-3A1D-56C8-BC94D8635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5015">
            <a:off x="3652998" y="2956557"/>
            <a:ext cx="177866" cy="355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4E1FC-42E7-64CF-44F4-E33A93A4E64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b="10166"/>
          <a:stretch>
            <a:fillRect/>
          </a:stretch>
        </p:blipFill>
        <p:spPr>
          <a:xfrm>
            <a:off x="489554" y="1918632"/>
            <a:ext cx="2815473" cy="13948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3114184-9AB4-62CE-9CC3-16135E369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544760">
            <a:off x="877548" y="1862421"/>
            <a:ext cx="177866" cy="3557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12AB8B-766A-F5DC-CD79-4A9FDBDFD7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29611">
            <a:off x="556147" y="2103194"/>
            <a:ext cx="177866" cy="3557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A94893C-E553-0AA7-BD15-A2E3E9F4A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14" y="2363608"/>
            <a:ext cx="177866" cy="3557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882538F-C1B5-6581-6C9C-F25FC17D6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256695">
            <a:off x="543165" y="2687813"/>
            <a:ext cx="177866" cy="3557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77B44E-F6A9-C0E7-FEAF-DFB4563C9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5015">
            <a:off x="903718" y="2969027"/>
            <a:ext cx="177866" cy="35573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5C32A1B-069D-CE0B-5267-AA9F5BDF34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7598"/>
          <a:stretch>
            <a:fillRect/>
          </a:stretch>
        </p:blipFill>
        <p:spPr>
          <a:xfrm>
            <a:off x="6134929" y="1233145"/>
            <a:ext cx="2586805" cy="458989"/>
          </a:xfrm>
          <a:prstGeom prst="rect">
            <a:avLst/>
          </a:prstGeom>
        </p:spPr>
      </p:pic>
      <p:sp>
        <p:nvSpPr>
          <p:cNvPr id="42" name="Text Placeholder 12">
            <a:extLst>
              <a:ext uri="{FF2B5EF4-FFF2-40B4-BE49-F238E27FC236}">
                <a16:creationId xmlns:a16="http://schemas.microsoft.com/office/drawing/2014/main" id="{C1C4E068-E762-38B5-1A3F-55CB9CA69205}"/>
              </a:ext>
            </a:extLst>
          </p:cNvPr>
          <p:cNvSpPr txBox="1">
            <a:spLocks/>
          </p:cNvSpPr>
          <p:nvPr/>
        </p:nvSpPr>
        <p:spPr>
          <a:xfrm>
            <a:off x="1164767" y="3189880"/>
            <a:ext cx="15681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Planck</a:t>
            </a:r>
          </a:p>
        </p:txBody>
      </p:sp>
      <p:sp>
        <p:nvSpPr>
          <p:cNvPr id="43" name="Text Placeholder 12">
            <a:extLst>
              <a:ext uri="{FF2B5EF4-FFF2-40B4-BE49-F238E27FC236}">
                <a16:creationId xmlns:a16="http://schemas.microsoft.com/office/drawing/2014/main" id="{77E07166-4BF7-AAB9-88CD-8795B83B4638}"/>
              </a:ext>
            </a:extLst>
          </p:cNvPr>
          <p:cNvSpPr txBox="1">
            <a:spLocks/>
          </p:cNvSpPr>
          <p:nvPr/>
        </p:nvSpPr>
        <p:spPr>
          <a:xfrm>
            <a:off x="3949825" y="3187321"/>
            <a:ext cx="15681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NVSS</a:t>
            </a:r>
          </a:p>
        </p:txBody>
      </p:sp>
      <p:sp>
        <p:nvSpPr>
          <p:cNvPr id="44" name="Text Placeholder 12">
            <a:extLst>
              <a:ext uri="{FF2B5EF4-FFF2-40B4-BE49-F238E27FC236}">
                <a16:creationId xmlns:a16="http://schemas.microsoft.com/office/drawing/2014/main" id="{D163B15A-8903-6AEA-5D35-F93D887E1F46}"/>
              </a:ext>
            </a:extLst>
          </p:cNvPr>
          <p:cNvSpPr txBox="1">
            <a:spLocks/>
          </p:cNvSpPr>
          <p:nvPr/>
        </p:nvSpPr>
        <p:spPr>
          <a:xfrm>
            <a:off x="6524627" y="3187321"/>
            <a:ext cx="182529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RACS-low1</a:t>
            </a:r>
          </a:p>
        </p:txBody>
      </p:sp>
      <p:sp>
        <p:nvSpPr>
          <p:cNvPr id="45" name="Text Placeholder 12">
            <a:extLst>
              <a:ext uri="{FF2B5EF4-FFF2-40B4-BE49-F238E27FC236}">
                <a16:creationId xmlns:a16="http://schemas.microsoft.com/office/drawing/2014/main" id="{382AECC2-1829-B512-C03B-F5DE55BB5C19}"/>
              </a:ext>
            </a:extLst>
          </p:cNvPr>
          <p:cNvSpPr txBox="1">
            <a:spLocks/>
          </p:cNvSpPr>
          <p:nvPr/>
        </p:nvSpPr>
        <p:spPr>
          <a:xfrm>
            <a:off x="9248241" y="3185790"/>
            <a:ext cx="182529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CatWISE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E88DD09-AE82-01DE-1923-BA40C2E533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693182" y="3598493"/>
            <a:ext cx="2511310" cy="20584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BE342EC-A3DA-5C8A-52F7-FABC48214A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905231" y="3601175"/>
            <a:ext cx="2511310" cy="20584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2C77B99-6BF0-E33C-B69B-42F9CB8FB828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3550526" y="3594634"/>
            <a:ext cx="5006089" cy="215572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86F907A4-DEFF-5A9A-78F7-F310827F786B}"/>
              </a:ext>
            </a:extLst>
          </p:cNvPr>
          <p:cNvGrpSpPr/>
          <p:nvPr/>
        </p:nvGrpSpPr>
        <p:grpSpPr>
          <a:xfrm>
            <a:off x="734832" y="3787253"/>
            <a:ext cx="2511310" cy="428064"/>
            <a:chOff x="966647" y="3834948"/>
            <a:chExt cx="2511310" cy="42806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770E854-338A-ACD2-70A7-AC445ACA5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1787" r="85522" b="20525"/>
            <a:stretch>
              <a:fillRect/>
            </a:stretch>
          </p:blipFill>
          <p:spPr>
            <a:xfrm>
              <a:off x="2358393" y="3941679"/>
              <a:ext cx="374514" cy="321333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15DEFC90-B9AD-46C6-B9F5-59D27E2771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l="10273" t="14173" r="5427" b="2714"/>
            <a:stretch>
              <a:fillRect/>
            </a:stretch>
          </p:blipFill>
          <p:spPr>
            <a:xfrm>
              <a:off x="2819283" y="3992094"/>
              <a:ext cx="415969" cy="264294"/>
            </a:xfrm>
            <a:prstGeom prst="rect">
              <a:avLst/>
            </a:prstGeom>
          </p:spPr>
        </p:pic>
        <p:sp>
          <p:nvSpPr>
            <p:cNvPr id="50" name="Text Placeholder 12">
              <a:extLst>
                <a:ext uri="{FF2B5EF4-FFF2-40B4-BE49-F238E27FC236}">
                  <a16:creationId xmlns:a16="http://schemas.microsoft.com/office/drawing/2014/main" id="{8DAEB1AA-8A5C-B8A1-94D5-B29B0F90ED3E}"/>
                </a:ext>
              </a:extLst>
            </p:cNvPr>
            <p:cNvSpPr txBox="1">
              <a:spLocks/>
            </p:cNvSpPr>
            <p:nvPr/>
          </p:nvSpPr>
          <p:spPr>
            <a:xfrm>
              <a:off x="966647" y="3834948"/>
              <a:ext cx="2511310" cy="367872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Gaussian(     ,       )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567D9D5-0751-4BA1-86AC-23889E769184}"/>
              </a:ext>
            </a:extLst>
          </p:cNvPr>
          <p:cNvGrpSpPr/>
          <p:nvPr/>
        </p:nvGrpSpPr>
        <p:grpSpPr>
          <a:xfrm>
            <a:off x="5213746" y="3783422"/>
            <a:ext cx="2511310" cy="420690"/>
            <a:chOff x="4775336" y="3921929"/>
            <a:chExt cx="2511310" cy="420690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CE74FBE-4753-AA31-46E1-8D5827F9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1787" r="85522" b="20525"/>
            <a:stretch>
              <a:fillRect/>
            </a:stretch>
          </p:blipFill>
          <p:spPr>
            <a:xfrm>
              <a:off x="5947751" y="4021286"/>
              <a:ext cx="374514" cy="321333"/>
            </a:xfrm>
            <a:prstGeom prst="rect">
              <a:avLst/>
            </a:prstGeom>
          </p:spPr>
        </p:pic>
        <p:sp>
          <p:nvSpPr>
            <p:cNvPr id="68" name="Text Placeholder 12">
              <a:extLst>
                <a:ext uri="{FF2B5EF4-FFF2-40B4-BE49-F238E27FC236}">
                  <a16:creationId xmlns:a16="http://schemas.microsoft.com/office/drawing/2014/main" id="{8DB67E9B-C3E8-226F-AAC8-C31E529A88A8}"/>
                </a:ext>
              </a:extLst>
            </p:cNvPr>
            <p:cNvSpPr txBox="1">
              <a:spLocks/>
            </p:cNvSpPr>
            <p:nvPr/>
          </p:nvSpPr>
          <p:spPr>
            <a:xfrm>
              <a:off x="4775336" y="3921929"/>
              <a:ext cx="2511310" cy="367872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Poisson(     )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4B525D28-3477-3D6B-8A08-C38EB37A0D29}"/>
              </a:ext>
            </a:extLst>
          </p:cNvPr>
          <p:cNvGrpSpPr/>
          <p:nvPr/>
        </p:nvGrpSpPr>
        <p:grpSpPr>
          <a:xfrm>
            <a:off x="8899629" y="3781891"/>
            <a:ext cx="2672918" cy="480420"/>
            <a:chOff x="8899629" y="3732508"/>
            <a:chExt cx="2672918" cy="480420"/>
          </a:xfrm>
        </p:grpSpPr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2553195D-59C0-08FF-5E26-21CAAEED8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alphaModFix/>
            </a:blip>
            <a:srcRect l="17666"/>
            <a:stretch>
              <a:fillRect/>
            </a:stretch>
          </p:blipFill>
          <p:spPr>
            <a:xfrm>
              <a:off x="10122085" y="3732508"/>
              <a:ext cx="1201302" cy="480420"/>
            </a:xfrm>
            <a:prstGeom prst="rect">
              <a:avLst/>
            </a:prstGeom>
          </p:spPr>
        </p:pic>
        <p:sp>
          <p:nvSpPr>
            <p:cNvPr id="75" name="Text Placeholder 12">
              <a:extLst>
                <a:ext uri="{FF2B5EF4-FFF2-40B4-BE49-F238E27FC236}">
                  <a16:creationId xmlns:a16="http://schemas.microsoft.com/office/drawing/2014/main" id="{FA75A0BA-757A-3A80-EDFA-9061F7FFA9DB}"/>
                </a:ext>
              </a:extLst>
            </p:cNvPr>
            <p:cNvSpPr txBox="1">
              <a:spLocks/>
            </p:cNvSpPr>
            <p:nvPr/>
          </p:nvSpPr>
          <p:spPr>
            <a:xfrm>
              <a:off x="8899629" y="3735855"/>
              <a:ext cx="2672918" cy="367872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Poisson(                   )</a:t>
              </a:r>
            </a:p>
          </p:txBody>
        </p:sp>
      </p:grpSp>
      <p:sp>
        <p:nvSpPr>
          <p:cNvPr id="91" name="Text Placeholder 12">
            <a:extLst>
              <a:ext uri="{FF2B5EF4-FFF2-40B4-BE49-F238E27FC236}">
                <a16:creationId xmlns:a16="http://schemas.microsoft.com/office/drawing/2014/main" id="{886892FA-1787-4466-4D42-C5053D06D287}"/>
              </a:ext>
            </a:extLst>
          </p:cNvPr>
          <p:cNvSpPr txBox="1">
            <a:spLocks/>
          </p:cNvSpPr>
          <p:nvPr/>
        </p:nvSpPr>
        <p:spPr>
          <a:xfrm>
            <a:off x="710697" y="4525625"/>
            <a:ext cx="10150422" cy="5395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4141"/>
                </a:solidFill>
              </a:rPr>
              <a:t>Build </a:t>
            </a:r>
            <a:r>
              <a:rPr lang="en-US" sz="2400" b="1" dirty="0">
                <a:solidFill>
                  <a:srgbClr val="414141"/>
                </a:solidFill>
              </a:rPr>
              <a:t>900,000 </a:t>
            </a:r>
            <a:r>
              <a:rPr lang="en-US" sz="2400" dirty="0">
                <a:solidFill>
                  <a:srgbClr val="414141"/>
                </a:solidFill>
              </a:rPr>
              <a:t>simulation pairs for </a:t>
            </a:r>
            <a:r>
              <a:rPr lang="en-US" sz="2400" b="1" dirty="0">
                <a:solidFill>
                  <a:srgbClr val="414141"/>
                </a:solidFill>
              </a:rPr>
              <a:t>each</a:t>
            </a:r>
            <a:r>
              <a:rPr lang="en-US" sz="2400" dirty="0">
                <a:solidFill>
                  <a:srgbClr val="414141"/>
                </a:solidFill>
              </a:rPr>
              <a:t> combination (60/30/10 split)</a:t>
            </a:r>
          </a:p>
          <a:p>
            <a:endParaRPr lang="en-US" sz="2400" dirty="0">
              <a:solidFill>
                <a:srgbClr val="414141"/>
              </a:solidFill>
            </a:endParaRPr>
          </a:p>
          <a:p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92" name="Text Placeholder 12">
            <a:extLst>
              <a:ext uri="{FF2B5EF4-FFF2-40B4-BE49-F238E27FC236}">
                <a16:creationId xmlns:a16="http://schemas.microsoft.com/office/drawing/2014/main" id="{8D7C528E-07EC-83F0-2A25-CA7B9D0DEE30}"/>
              </a:ext>
            </a:extLst>
          </p:cNvPr>
          <p:cNvSpPr txBox="1">
            <a:spLocks/>
          </p:cNvSpPr>
          <p:nvPr/>
        </p:nvSpPr>
        <p:spPr>
          <a:xfrm>
            <a:off x="710716" y="5312240"/>
            <a:ext cx="10240484" cy="5957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4141"/>
                </a:solidFill>
              </a:rPr>
              <a:t>Select </a:t>
            </a:r>
            <a:r>
              <a:rPr lang="en-US" sz="2400" b="1" dirty="0">
                <a:solidFill>
                  <a:srgbClr val="414141"/>
                </a:solidFill>
              </a:rPr>
              <a:t>10,000</a:t>
            </a:r>
            <a:r>
              <a:rPr lang="en-US" sz="2400" dirty="0">
                <a:solidFill>
                  <a:srgbClr val="414141"/>
                </a:solidFill>
              </a:rPr>
              <a:t> concordant Planck–RACS-low1 pairs to </a:t>
            </a:r>
            <a:r>
              <a:rPr lang="en-US" sz="2400" b="1" dirty="0">
                <a:solidFill>
                  <a:srgbClr val="414141"/>
                </a:solidFill>
              </a:rPr>
              <a:t>validate</a:t>
            </a:r>
            <a:r>
              <a:rPr lang="en-US" sz="2400" dirty="0">
                <a:solidFill>
                  <a:srgbClr val="414141"/>
                </a:solidFill>
              </a:rPr>
              <a:t> with NS </a:t>
            </a: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7DFA4F44-6D12-D9FB-B996-38760FC07684}"/>
              </a:ext>
            </a:extLst>
          </p:cNvPr>
          <p:cNvSpPr txBox="1">
            <a:spLocks/>
          </p:cNvSpPr>
          <p:nvPr/>
        </p:nvSpPr>
        <p:spPr>
          <a:xfrm>
            <a:off x="6703201" y="6147672"/>
            <a:ext cx="5525884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2026, in prep</a:t>
            </a: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A2E9B76-9CFD-554A-BA47-871D776800CE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8E090D45-0874-5E91-E2E6-8FDEA508425D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12" name="Picture 111">
                <a:extLst>
                  <a:ext uri="{FF2B5EF4-FFF2-40B4-BE49-F238E27FC236}">
                    <a16:creationId xmlns:a16="http://schemas.microsoft.com/office/drawing/2014/main" id="{E46847D7-A8F3-6072-81DC-39E77BB90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359E7A52-691A-B593-BD48-DDE23E07FCBD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517AE0CF-04F0-B8E7-14D0-BEAE2EEF322E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15" name="Text Placeholder 3">
                  <a:extLst>
                    <a:ext uri="{FF2B5EF4-FFF2-40B4-BE49-F238E27FC236}">
                      <a16:creationId xmlns:a16="http://schemas.microsoft.com/office/drawing/2014/main" id="{4DB2A054-E5C1-2AD6-2FAC-CA5A93736A6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116" name="Text Placeholder 3">
                  <a:extLst>
                    <a:ext uri="{FF2B5EF4-FFF2-40B4-BE49-F238E27FC236}">
                      <a16:creationId xmlns:a16="http://schemas.microsoft.com/office/drawing/2014/main" id="{73D5E922-CD29-77B9-99F8-DF60ED66BAD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10" name="Text Placeholder 3">
              <a:extLst>
                <a:ext uri="{FF2B5EF4-FFF2-40B4-BE49-F238E27FC236}">
                  <a16:creationId xmlns:a16="http://schemas.microsoft.com/office/drawing/2014/main" id="{15B066F9-6A6C-F8FD-4343-1A3B111F5638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9</a:t>
              </a:r>
            </a:p>
          </p:txBody>
        </p:sp>
        <p:sp>
          <p:nvSpPr>
            <p:cNvPr id="111" name="Text Placeholder 3">
              <a:extLst>
                <a:ext uri="{FF2B5EF4-FFF2-40B4-BE49-F238E27FC236}">
                  <a16:creationId xmlns:a16="http://schemas.microsoft.com/office/drawing/2014/main" id="{B2201984-82FF-6C2B-FF72-A2FA11E8C5D9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20699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91" grpId="0"/>
      <p:bldP spid="9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E2621-214F-037A-50FD-0103A28EE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graph with a blue line&#10;&#10;AI-generated content may be incorrect.">
            <a:extLst>
              <a:ext uri="{FF2B5EF4-FFF2-40B4-BE49-F238E27FC236}">
                <a16:creationId xmlns:a16="http://schemas.microsoft.com/office/drawing/2014/main" id="{304ACD20-DF65-49CA-BEFC-889D405B27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85" t="3026" r="3357" b="7421"/>
          <a:stretch>
            <a:fillRect/>
          </a:stretch>
        </p:blipFill>
        <p:spPr>
          <a:xfrm>
            <a:off x="717543" y="1589757"/>
            <a:ext cx="3160518" cy="3125788"/>
          </a:xfrm>
          <a:prstGeom prst="rect">
            <a:avLst/>
          </a:prstGeom>
        </p:spPr>
      </p:pic>
      <p:pic>
        <p:nvPicPr>
          <p:cNvPr id="160" name="Picture 159" descr="A graph of a line graph&#10;&#10;AI-generated content may be incorrect.">
            <a:extLst>
              <a:ext uri="{FF2B5EF4-FFF2-40B4-BE49-F238E27FC236}">
                <a16:creationId xmlns:a16="http://schemas.microsoft.com/office/drawing/2014/main" id="{E1AC6A0B-763D-EBDF-AF27-312F6EA8313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9869" t="3142" r="3635" b="7487"/>
          <a:stretch>
            <a:fillRect/>
          </a:stretch>
        </p:blipFill>
        <p:spPr>
          <a:xfrm>
            <a:off x="716317" y="1589416"/>
            <a:ext cx="3153835" cy="3125789"/>
          </a:xfrm>
          <a:prstGeom prst="rect">
            <a:avLst/>
          </a:prstGeom>
        </p:spPr>
      </p:pic>
      <p:pic>
        <p:nvPicPr>
          <p:cNvPr id="57" name="Picture 56" descr="A graph of a diagram&#10;&#10;AI-generated content may be incorrect.">
            <a:extLst>
              <a:ext uri="{FF2B5EF4-FFF2-40B4-BE49-F238E27FC236}">
                <a16:creationId xmlns:a16="http://schemas.microsoft.com/office/drawing/2014/main" id="{644B6CFE-64C6-86BB-60FE-6FEEA8DB8F8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754" t="2552" r="1430" b="6057"/>
          <a:stretch>
            <a:fillRect/>
          </a:stretch>
        </p:blipFill>
        <p:spPr>
          <a:xfrm>
            <a:off x="8560424" y="1589757"/>
            <a:ext cx="3063192" cy="3116894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48E0B65A-4DAC-0FB2-0362-D214B8CC6B3F}"/>
              </a:ext>
            </a:extLst>
          </p:cNvPr>
          <p:cNvSpPr/>
          <p:nvPr/>
        </p:nvSpPr>
        <p:spPr>
          <a:xfrm>
            <a:off x="8454176" y="4711816"/>
            <a:ext cx="3281642" cy="28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1CB4592-D539-D403-EE02-72E43A11D454}"/>
              </a:ext>
            </a:extLst>
          </p:cNvPr>
          <p:cNvSpPr/>
          <p:nvPr/>
        </p:nvSpPr>
        <p:spPr>
          <a:xfrm>
            <a:off x="707250" y="4722973"/>
            <a:ext cx="3292993" cy="24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59286C-12C5-13C9-88CF-64290146F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Validating the Tensionnet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sp>
        <p:nvSpPr>
          <p:cNvPr id="93" name="Text Placeholder 2">
            <a:extLst>
              <a:ext uri="{FF2B5EF4-FFF2-40B4-BE49-F238E27FC236}">
                <a16:creationId xmlns:a16="http://schemas.microsoft.com/office/drawing/2014/main" id="{2B82F4A6-EB8B-FC20-F52C-25A9BD8DA075}"/>
              </a:ext>
            </a:extLst>
          </p:cNvPr>
          <p:cNvSpPr txBox="1">
            <a:spLocks/>
          </p:cNvSpPr>
          <p:nvPr/>
        </p:nvSpPr>
        <p:spPr>
          <a:xfrm>
            <a:off x="6703201" y="6147672"/>
            <a:ext cx="5525884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2026, in prep</a:t>
            </a:r>
          </a:p>
        </p:txBody>
      </p:sp>
      <p:pic>
        <p:nvPicPr>
          <p:cNvPr id="62" name="Picture 61" descr="A graph of a dotted line&#10;&#10;AI-generated content may be incorrect.">
            <a:extLst>
              <a:ext uri="{FF2B5EF4-FFF2-40B4-BE49-F238E27FC236}">
                <a16:creationId xmlns:a16="http://schemas.microsoft.com/office/drawing/2014/main" id="{664844CD-6F42-75CE-B071-B4625FF2B54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93" t="1304" r="1208" b="5536"/>
          <a:stretch>
            <a:fillRect/>
          </a:stretch>
        </p:blipFill>
        <p:spPr>
          <a:xfrm>
            <a:off x="4662759" y="1563737"/>
            <a:ext cx="3157966" cy="3141532"/>
          </a:xfrm>
          <a:prstGeom prst="rect">
            <a:avLst/>
          </a:prstGeom>
        </p:spPr>
      </p:pic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2DE2EC1-2A6A-037C-177A-01353798B521}"/>
              </a:ext>
            </a:extLst>
          </p:cNvPr>
          <p:cNvCxnSpPr>
            <a:cxnSpLocks/>
          </p:cNvCxnSpPr>
          <p:nvPr/>
        </p:nvCxnSpPr>
        <p:spPr>
          <a:xfrm flipH="1">
            <a:off x="707251" y="4715886"/>
            <a:ext cx="3210629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Rectangle 63">
            <a:extLst>
              <a:ext uri="{FF2B5EF4-FFF2-40B4-BE49-F238E27FC236}">
                <a16:creationId xmlns:a16="http://schemas.microsoft.com/office/drawing/2014/main" id="{DE96981E-FC9B-6DB1-CD84-4B2AB6A0D789}"/>
              </a:ext>
            </a:extLst>
          </p:cNvPr>
          <p:cNvSpPr/>
          <p:nvPr/>
        </p:nvSpPr>
        <p:spPr>
          <a:xfrm rot="16200000">
            <a:off x="2295385" y="3079511"/>
            <a:ext cx="3281642" cy="12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4DFB9C9-FF86-92FF-E414-E5126D4D6DC9}"/>
              </a:ext>
            </a:extLst>
          </p:cNvPr>
          <p:cNvSpPr/>
          <p:nvPr/>
        </p:nvSpPr>
        <p:spPr>
          <a:xfrm>
            <a:off x="596418" y="1461668"/>
            <a:ext cx="3281642" cy="128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E60054D-9B54-651B-A828-7ECF197CAE48}"/>
              </a:ext>
            </a:extLst>
          </p:cNvPr>
          <p:cNvCxnSpPr>
            <a:cxnSpLocks/>
          </p:cNvCxnSpPr>
          <p:nvPr/>
        </p:nvCxnSpPr>
        <p:spPr>
          <a:xfrm>
            <a:off x="3614598" y="4715886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FCC3B4AC-76C7-12C4-5DB4-0DB10158478C}"/>
              </a:ext>
            </a:extLst>
          </p:cNvPr>
          <p:cNvCxnSpPr>
            <a:cxnSpLocks/>
          </p:cNvCxnSpPr>
          <p:nvPr/>
        </p:nvCxnSpPr>
        <p:spPr>
          <a:xfrm>
            <a:off x="2523412" y="4715886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20B3620-E19A-5732-368F-786F98E1D16B}"/>
              </a:ext>
            </a:extLst>
          </p:cNvPr>
          <p:cNvCxnSpPr>
            <a:cxnSpLocks/>
          </p:cNvCxnSpPr>
          <p:nvPr/>
        </p:nvCxnSpPr>
        <p:spPr>
          <a:xfrm>
            <a:off x="1611450" y="4715886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624FD803-9155-EF58-4FF6-1B0EA4AB2DA3}"/>
              </a:ext>
            </a:extLst>
          </p:cNvPr>
          <p:cNvSpPr/>
          <p:nvPr/>
        </p:nvSpPr>
        <p:spPr>
          <a:xfrm rot="16200000">
            <a:off x="-1183458" y="2879485"/>
            <a:ext cx="3468792" cy="340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576D984-B4CE-CC97-E6A4-23082A221D9A}"/>
              </a:ext>
            </a:extLst>
          </p:cNvPr>
          <p:cNvCxnSpPr>
            <a:cxnSpLocks/>
          </p:cNvCxnSpPr>
          <p:nvPr/>
        </p:nvCxnSpPr>
        <p:spPr>
          <a:xfrm rot="10800000">
            <a:off x="716318" y="1550094"/>
            <a:ext cx="0" cy="32652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0E74277D-FEF9-8693-6E46-AC7BE10EE83B}"/>
              </a:ext>
            </a:extLst>
          </p:cNvPr>
          <p:cNvCxnSpPr>
            <a:cxnSpLocks/>
          </p:cNvCxnSpPr>
          <p:nvPr/>
        </p:nvCxnSpPr>
        <p:spPr>
          <a:xfrm>
            <a:off x="11503804" y="4710411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CEC2747-49CA-76CE-B669-9C3667683EE1}"/>
              </a:ext>
            </a:extLst>
          </p:cNvPr>
          <p:cNvCxnSpPr>
            <a:cxnSpLocks/>
          </p:cNvCxnSpPr>
          <p:nvPr/>
        </p:nvCxnSpPr>
        <p:spPr>
          <a:xfrm>
            <a:off x="10374293" y="4710411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67658C07-B38D-41EC-656E-E32F0D704864}"/>
              </a:ext>
            </a:extLst>
          </p:cNvPr>
          <p:cNvCxnSpPr>
            <a:cxnSpLocks/>
          </p:cNvCxnSpPr>
          <p:nvPr/>
        </p:nvCxnSpPr>
        <p:spPr>
          <a:xfrm>
            <a:off x="9265217" y="4710411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Rectangle 87">
            <a:extLst>
              <a:ext uri="{FF2B5EF4-FFF2-40B4-BE49-F238E27FC236}">
                <a16:creationId xmlns:a16="http://schemas.microsoft.com/office/drawing/2014/main" id="{682F9704-3E79-A7BE-52B3-9527A66AD6F2}"/>
              </a:ext>
            </a:extLst>
          </p:cNvPr>
          <p:cNvSpPr/>
          <p:nvPr/>
        </p:nvSpPr>
        <p:spPr>
          <a:xfrm rot="16200000">
            <a:off x="6765236" y="2974306"/>
            <a:ext cx="3281642" cy="28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85B3954C-9888-40EE-6929-F01B25C9F783}"/>
              </a:ext>
            </a:extLst>
          </p:cNvPr>
          <p:cNvCxnSpPr>
            <a:cxnSpLocks/>
          </p:cNvCxnSpPr>
          <p:nvPr/>
        </p:nvCxnSpPr>
        <p:spPr>
          <a:xfrm flipH="1">
            <a:off x="8547182" y="4710411"/>
            <a:ext cx="309563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>
            <a:extLst>
              <a:ext uri="{FF2B5EF4-FFF2-40B4-BE49-F238E27FC236}">
                <a16:creationId xmlns:a16="http://schemas.microsoft.com/office/drawing/2014/main" id="{5624EE31-3DE5-00BC-9BD9-BB9343D502A4}"/>
              </a:ext>
            </a:extLst>
          </p:cNvPr>
          <p:cNvSpPr/>
          <p:nvPr/>
        </p:nvSpPr>
        <p:spPr>
          <a:xfrm>
            <a:off x="8469475" y="1493900"/>
            <a:ext cx="3281642" cy="28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D46723AC-E47B-501B-427C-29168855AE9A}"/>
              </a:ext>
            </a:extLst>
          </p:cNvPr>
          <p:cNvSpPr/>
          <p:nvPr/>
        </p:nvSpPr>
        <p:spPr>
          <a:xfrm rot="5400000">
            <a:off x="10124963" y="2974307"/>
            <a:ext cx="3281642" cy="284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DB0F6B67-AE4B-4552-8F69-8706418DEF00}"/>
              </a:ext>
            </a:extLst>
          </p:cNvPr>
          <p:cNvCxnSpPr>
            <a:cxnSpLocks/>
          </p:cNvCxnSpPr>
          <p:nvPr/>
        </p:nvCxnSpPr>
        <p:spPr>
          <a:xfrm rot="10800000" flipV="1">
            <a:off x="8560424" y="1544619"/>
            <a:ext cx="0" cy="31716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F4CEC2-93F3-C851-E6AB-B6121E88FE31}"/>
              </a:ext>
            </a:extLst>
          </p:cNvPr>
          <p:cNvCxnSpPr>
            <a:cxnSpLocks/>
          </p:cNvCxnSpPr>
          <p:nvPr/>
        </p:nvCxnSpPr>
        <p:spPr>
          <a:xfrm flipH="1">
            <a:off x="4655409" y="4715545"/>
            <a:ext cx="317520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31D86503-62A1-416F-5883-838A7A0A218F}"/>
              </a:ext>
            </a:extLst>
          </p:cNvPr>
          <p:cNvCxnSpPr>
            <a:cxnSpLocks/>
          </p:cNvCxnSpPr>
          <p:nvPr/>
        </p:nvCxnSpPr>
        <p:spPr>
          <a:xfrm flipV="1">
            <a:off x="4664477" y="1549052"/>
            <a:ext cx="0" cy="3172301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09D8EBB-3072-EF32-B68B-89CA033E1B4E}"/>
              </a:ext>
            </a:extLst>
          </p:cNvPr>
          <p:cNvCxnSpPr>
            <a:cxnSpLocks/>
          </p:cNvCxnSpPr>
          <p:nvPr/>
        </p:nvCxnSpPr>
        <p:spPr>
          <a:xfrm flipV="1">
            <a:off x="7820361" y="1573515"/>
            <a:ext cx="0" cy="314783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7A2910B-3792-826B-301D-43630DAEDBF9}"/>
              </a:ext>
            </a:extLst>
          </p:cNvPr>
          <p:cNvCxnSpPr>
            <a:cxnSpLocks/>
          </p:cNvCxnSpPr>
          <p:nvPr/>
        </p:nvCxnSpPr>
        <p:spPr>
          <a:xfrm rot="5400000" flipV="1">
            <a:off x="6245446" y="-22938"/>
            <a:ext cx="0" cy="3172301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F93B07CA-6199-94A9-ACAB-81A37359032C}"/>
              </a:ext>
            </a:extLst>
          </p:cNvPr>
          <p:cNvCxnSpPr>
            <a:cxnSpLocks/>
          </p:cNvCxnSpPr>
          <p:nvPr/>
        </p:nvCxnSpPr>
        <p:spPr>
          <a:xfrm>
            <a:off x="7373798" y="4616643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E3EAE869-A915-34AE-AAC6-7F992196BD1A}"/>
              </a:ext>
            </a:extLst>
          </p:cNvPr>
          <p:cNvCxnSpPr>
            <a:cxnSpLocks/>
          </p:cNvCxnSpPr>
          <p:nvPr/>
        </p:nvCxnSpPr>
        <p:spPr>
          <a:xfrm>
            <a:off x="6468879" y="4616643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AEB4C526-3287-C91F-7F6B-1301470812D1}"/>
              </a:ext>
            </a:extLst>
          </p:cNvPr>
          <p:cNvCxnSpPr>
            <a:cxnSpLocks/>
          </p:cNvCxnSpPr>
          <p:nvPr/>
        </p:nvCxnSpPr>
        <p:spPr>
          <a:xfrm>
            <a:off x="5573849" y="4616643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C0AB6B7A-CB58-CFF0-C7F8-60D51F7DFAC9}"/>
              </a:ext>
            </a:extLst>
          </p:cNvPr>
          <p:cNvCxnSpPr>
            <a:cxnSpLocks/>
          </p:cNvCxnSpPr>
          <p:nvPr/>
        </p:nvCxnSpPr>
        <p:spPr>
          <a:xfrm>
            <a:off x="7373798" y="1569544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FBE44FDA-6B33-AA38-A21A-F081FF5B128C}"/>
              </a:ext>
            </a:extLst>
          </p:cNvPr>
          <p:cNvCxnSpPr>
            <a:cxnSpLocks/>
          </p:cNvCxnSpPr>
          <p:nvPr/>
        </p:nvCxnSpPr>
        <p:spPr>
          <a:xfrm>
            <a:off x="6468879" y="1569544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D0062F1D-3AC7-68E1-7531-2CF6F3AD5AF6}"/>
              </a:ext>
            </a:extLst>
          </p:cNvPr>
          <p:cNvCxnSpPr>
            <a:cxnSpLocks/>
          </p:cNvCxnSpPr>
          <p:nvPr/>
        </p:nvCxnSpPr>
        <p:spPr>
          <a:xfrm>
            <a:off x="5573849" y="1569544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8C026DAB-077F-5B40-395D-416CE6055F15}"/>
              </a:ext>
            </a:extLst>
          </p:cNvPr>
          <p:cNvCxnSpPr>
            <a:cxnSpLocks/>
          </p:cNvCxnSpPr>
          <p:nvPr/>
        </p:nvCxnSpPr>
        <p:spPr>
          <a:xfrm rot="5400000">
            <a:off x="4715799" y="1963991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61A93D5D-EF39-DA90-E5D5-56A2D61C7734}"/>
              </a:ext>
            </a:extLst>
          </p:cNvPr>
          <p:cNvCxnSpPr>
            <a:cxnSpLocks/>
          </p:cNvCxnSpPr>
          <p:nvPr/>
        </p:nvCxnSpPr>
        <p:spPr>
          <a:xfrm rot="5400000">
            <a:off x="4716163" y="2854055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DB9BB640-3396-660F-B11A-43973D2910EB}"/>
              </a:ext>
            </a:extLst>
          </p:cNvPr>
          <p:cNvCxnSpPr>
            <a:cxnSpLocks/>
          </p:cNvCxnSpPr>
          <p:nvPr/>
        </p:nvCxnSpPr>
        <p:spPr>
          <a:xfrm rot="5400000">
            <a:off x="4715799" y="3755645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EAE0AC51-9FF0-39F6-8314-BCA45D0B8FDA}"/>
              </a:ext>
            </a:extLst>
          </p:cNvPr>
          <p:cNvCxnSpPr>
            <a:cxnSpLocks/>
          </p:cNvCxnSpPr>
          <p:nvPr/>
        </p:nvCxnSpPr>
        <p:spPr>
          <a:xfrm rot="5400000">
            <a:off x="7768909" y="1963991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8BB3742-BEFD-D963-BBCE-823647CBB2D8}"/>
              </a:ext>
            </a:extLst>
          </p:cNvPr>
          <p:cNvCxnSpPr>
            <a:cxnSpLocks/>
          </p:cNvCxnSpPr>
          <p:nvPr/>
        </p:nvCxnSpPr>
        <p:spPr>
          <a:xfrm rot="5400000">
            <a:off x="7769273" y="2854055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98814AC3-5C89-693A-CEA5-BF34E0F3D216}"/>
              </a:ext>
            </a:extLst>
          </p:cNvPr>
          <p:cNvCxnSpPr>
            <a:cxnSpLocks/>
          </p:cNvCxnSpPr>
          <p:nvPr/>
        </p:nvCxnSpPr>
        <p:spPr>
          <a:xfrm rot="5400000">
            <a:off x="7768909" y="3755645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ctangle 128">
            <a:extLst>
              <a:ext uri="{FF2B5EF4-FFF2-40B4-BE49-F238E27FC236}">
                <a16:creationId xmlns:a16="http://schemas.microsoft.com/office/drawing/2014/main" id="{05409210-D095-B3D3-2B04-6F3C63F96834}"/>
              </a:ext>
            </a:extLst>
          </p:cNvPr>
          <p:cNvSpPr/>
          <p:nvPr/>
        </p:nvSpPr>
        <p:spPr>
          <a:xfrm>
            <a:off x="4583242" y="4736438"/>
            <a:ext cx="3292993" cy="24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79A3075C-1301-04BF-D4AD-40AEB39928A1}"/>
              </a:ext>
            </a:extLst>
          </p:cNvPr>
          <p:cNvSpPr/>
          <p:nvPr/>
        </p:nvSpPr>
        <p:spPr>
          <a:xfrm rot="5400000">
            <a:off x="2864728" y="3141450"/>
            <a:ext cx="3292993" cy="242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2" name="Picture 131">
            <a:extLst>
              <a:ext uri="{FF2B5EF4-FFF2-40B4-BE49-F238E27FC236}">
                <a16:creationId xmlns:a16="http://schemas.microsoft.com/office/drawing/2014/main" id="{6D281E0E-7622-2144-EB25-6E3E62DF430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80887" t="35612" r="2387" b="39201"/>
          <a:stretch>
            <a:fillRect/>
          </a:stretch>
        </p:blipFill>
        <p:spPr>
          <a:xfrm>
            <a:off x="2006157" y="5141990"/>
            <a:ext cx="684408" cy="304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 Placeholder 2">
                <a:extLst>
                  <a:ext uri="{FF2B5EF4-FFF2-40B4-BE49-F238E27FC236}">
                    <a16:creationId xmlns:a16="http://schemas.microsoft.com/office/drawing/2014/main" id="{1FD6B609-4D81-29D9-0724-5EA0786DAB0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19" y="4757295"/>
                <a:ext cx="616318" cy="516565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0858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002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AU" sz="2133" b="0" i="1" smtClean="0">
                        <a:solidFill>
                          <a:srgbClr val="41414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AU" sz="2133" dirty="0">
                    <a:solidFill>
                      <a:srgbClr val="414141"/>
                    </a:solidFill>
                  </a:rPr>
                  <a:t>5</a:t>
                </a:r>
              </a:p>
            </p:txBody>
          </p:sp>
        </mc:Choice>
        <mc:Fallback xmlns="">
          <p:sp>
            <p:nvSpPr>
              <p:cNvPr id="133" name="Text Placeholder 2">
                <a:extLst>
                  <a:ext uri="{FF2B5EF4-FFF2-40B4-BE49-F238E27FC236}">
                    <a16:creationId xmlns:a16="http://schemas.microsoft.com/office/drawing/2014/main" id="{1FD6B609-4D81-29D9-0724-5EA0786DAB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19" y="4757295"/>
                <a:ext cx="616318" cy="516565"/>
              </a:xfrm>
              <a:prstGeom prst="rect">
                <a:avLst/>
              </a:prstGeom>
              <a:blipFill>
                <a:blip r:embed="rId8"/>
                <a:stretch>
                  <a:fillRect t="-7143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Text Placeholder 2">
            <a:extLst>
              <a:ext uri="{FF2B5EF4-FFF2-40B4-BE49-F238E27FC236}">
                <a16:creationId xmlns:a16="http://schemas.microsoft.com/office/drawing/2014/main" id="{A602490F-FCB8-3EF7-81A1-870E286F5A80}"/>
              </a:ext>
            </a:extLst>
          </p:cNvPr>
          <p:cNvSpPr txBox="1">
            <a:spLocks/>
          </p:cNvSpPr>
          <p:nvPr/>
        </p:nvSpPr>
        <p:spPr>
          <a:xfrm>
            <a:off x="1443479" y="4762287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0</a:t>
            </a:r>
          </a:p>
        </p:txBody>
      </p:sp>
      <p:sp>
        <p:nvSpPr>
          <p:cNvPr id="135" name="Text Placeholder 2">
            <a:extLst>
              <a:ext uri="{FF2B5EF4-FFF2-40B4-BE49-F238E27FC236}">
                <a16:creationId xmlns:a16="http://schemas.microsoft.com/office/drawing/2014/main" id="{29B83A6F-C458-FDF4-4915-0B3ACC792617}"/>
              </a:ext>
            </a:extLst>
          </p:cNvPr>
          <p:cNvSpPr txBox="1">
            <a:spLocks/>
          </p:cNvSpPr>
          <p:nvPr/>
        </p:nvSpPr>
        <p:spPr>
          <a:xfrm>
            <a:off x="2356896" y="4761306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5</a:t>
            </a:r>
          </a:p>
        </p:txBody>
      </p:sp>
      <p:sp>
        <p:nvSpPr>
          <p:cNvPr id="136" name="Text Placeholder 2">
            <a:extLst>
              <a:ext uri="{FF2B5EF4-FFF2-40B4-BE49-F238E27FC236}">
                <a16:creationId xmlns:a16="http://schemas.microsoft.com/office/drawing/2014/main" id="{DF9BDF2B-B3E5-1F3E-3BCC-A5D5F53C5F26}"/>
              </a:ext>
            </a:extLst>
          </p:cNvPr>
          <p:cNvSpPr txBox="1">
            <a:spLocks/>
          </p:cNvSpPr>
          <p:nvPr/>
        </p:nvSpPr>
        <p:spPr>
          <a:xfrm>
            <a:off x="3375396" y="4763669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10</a:t>
            </a:r>
          </a:p>
        </p:txBody>
      </p:sp>
      <p:sp>
        <p:nvSpPr>
          <p:cNvPr id="137" name="Text Placeholder 12">
            <a:extLst>
              <a:ext uri="{FF2B5EF4-FFF2-40B4-BE49-F238E27FC236}">
                <a16:creationId xmlns:a16="http://schemas.microsoft.com/office/drawing/2014/main" id="{45C59CCB-0226-8273-580E-FBB2F1911EF6}"/>
              </a:ext>
            </a:extLst>
          </p:cNvPr>
          <p:cNvSpPr txBox="1">
            <a:spLocks/>
          </p:cNvSpPr>
          <p:nvPr/>
        </p:nvSpPr>
        <p:spPr>
          <a:xfrm rot="16200000">
            <a:off x="110465" y="2707628"/>
            <a:ext cx="797897" cy="57471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PDF</a:t>
            </a:r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id="{1C048956-1B4C-7C8A-D432-2CCFC2236A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80887" t="35612" r="2387" b="39201"/>
          <a:stretch>
            <a:fillRect/>
          </a:stretch>
        </p:blipFill>
        <p:spPr>
          <a:xfrm>
            <a:off x="5748382" y="5137980"/>
            <a:ext cx="684408" cy="3046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Text Placeholder 2">
                <a:extLst>
                  <a:ext uri="{FF2B5EF4-FFF2-40B4-BE49-F238E27FC236}">
                    <a16:creationId xmlns:a16="http://schemas.microsoft.com/office/drawing/2014/main" id="{C4B92A9E-1BCD-8749-D3D3-C0D4AA616C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22075" y="4700277"/>
                <a:ext cx="616318" cy="516565"/>
              </a:xfrm>
              <a:prstGeom prst="rect">
                <a:avLst/>
              </a:prstGeom>
            </p:spPr>
            <p:txBody>
              <a:bodyPr/>
              <a:lstStyle>
                <a:lvl1pPr marL="1714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1pPr>
                <a:lvl2pPr marL="6286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10858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5430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2000250" indent="-171450">
                  <a:buClr>
                    <a:schemeClr val="tx1"/>
                  </a:buClr>
                  <a:buFont typeface="System Font Regular"/>
                  <a:buChar char="-"/>
                  <a:defRPr sz="18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AU" sz="2133" b="0" i="1" smtClean="0">
                        <a:solidFill>
                          <a:srgbClr val="414141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AU" sz="2133" dirty="0">
                    <a:solidFill>
                      <a:srgbClr val="414141"/>
                    </a:solidFill>
                  </a:rPr>
                  <a:t>5</a:t>
                </a:r>
              </a:p>
            </p:txBody>
          </p:sp>
        </mc:Choice>
        <mc:Fallback xmlns="">
          <p:sp>
            <p:nvSpPr>
              <p:cNvPr id="140" name="Text Placeholder 2">
                <a:extLst>
                  <a:ext uri="{FF2B5EF4-FFF2-40B4-BE49-F238E27FC236}">
                    <a16:creationId xmlns:a16="http://schemas.microsoft.com/office/drawing/2014/main" id="{C4B92A9E-1BCD-8749-D3D3-C0D4AA616C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075" y="4700277"/>
                <a:ext cx="616318" cy="516565"/>
              </a:xfrm>
              <a:prstGeom prst="rect">
                <a:avLst/>
              </a:prstGeom>
              <a:blipFill>
                <a:blip r:embed="rId9"/>
                <a:stretch>
                  <a:fillRect t="-7317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1" name="Text Placeholder 2">
            <a:extLst>
              <a:ext uri="{FF2B5EF4-FFF2-40B4-BE49-F238E27FC236}">
                <a16:creationId xmlns:a16="http://schemas.microsoft.com/office/drawing/2014/main" id="{52C3F781-85DF-1785-3FF0-ED7CB765F8E0}"/>
              </a:ext>
            </a:extLst>
          </p:cNvPr>
          <p:cNvSpPr txBox="1">
            <a:spLocks/>
          </p:cNvSpPr>
          <p:nvPr/>
        </p:nvSpPr>
        <p:spPr>
          <a:xfrm>
            <a:off x="5417287" y="4705269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0</a:t>
            </a:r>
          </a:p>
        </p:txBody>
      </p:sp>
      <p:sp>
        <p:nvSpPr>
          <p:cNvPr id="142" name="Text Placeholder 2">
            <a:extLst>
              <a:ext uri="{FF2B5EF4-FFF2-40B4-BE49-F238E27FC236}">
                <a16:creationId xmlns:a16="http://schemas.microsoft.com/office/drawing/2014/main" id="{BF0D0B40-B3C0-5198-C9A5-E19CAE1617C2}"/>
              </a:ext>
            </a:extLst>
          </p:cNvPr>
          <p:cNvSpPr txBox="1">
            <a:spLocks/>
          </p:cNvSpPr>
          <p:nvPr/>
        </p:nvSpPr>
        <p:spPr>
          <a:xfrm>
            <a:off x="6310826" y="4704288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5</a:t>
            </a:r>
          </a:p>
        </p:txBody>
      </p:sp>
      <p:sp>
        <p:nvSpPr>
          <p:cNvPr id="143" name="Text Placeholder 2">
            <a:extLst>
              <a:ext uri="{FF2B5EF4-FFF2-40B4-BE49-F238E27FC236}">
                <a16:creationId xmlns:a16="http://schemas.microsoft.com/office/drawing/2014/main" id="{44E228A5-ED4C-EDD9-B4D7-7E087E0CDBFE}"/>
              </a:ext>
            </a:extLst>
          </p:cNvPr>
          <p:cNvSpPr txBox="1">
            <a:spLocks/>
          </p:cNvSpPr>
          <p:nvPr/>
        </p:nvSpPr>
        <p:spPr>
          <a:xfrm>
            <a:off x="7157050" y="4706651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10</a:t>
            </a:r>
          </a:p>
        </p:txBody>
      </p: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5A9B9DC5-3758-7F58-419E-E4B912556C5B}"/>
              </a:ext>
            </a:extLst>
          </p:cNvPr>
          <p:cNvSpPr txBox="1">
            <a:spLocks/>
          </p:cNvSpPr>
          <p:nvPr/>
        </p:nvSpPr>
        <p:spPr>
          <a:xfrm>
            <a:off x="4322075" y="3597600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0</a:t>
            </a:r>
          </a:p>
        </p:txBody>
      </p:sp>
      <p:sp>
        <p:nvSpPr>
          <p:cNvPr id="145" name="Text Placeholder 2">
            <a:extLst>
              <a:ext uri="{FF2B5EF4-FFF2-40B4-BE49-F238E27FC236}">
                <a16:creationId xmlns:a16="http://schemas.microsoft.com/office/drawing/2014/main" id="{C8CF12AB-1098-5930-1D00-614433DEA642}"/>
              </a:ext>
            </a:extLst>
          </p:cNvPr>
          <p:cNvSpPr txBox="1">
            <a:spLocks/>
          </p:cNvSpPr>
          <p:nvPr/>
        </p:nvSpPr>
        <p:spPr>
          <a:xfrm>
            <a:off x="4328128" y="2703077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5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8C85FF85-843E-35EC-C8DA-1E8E5B3F766F}"/>
              </a:ext>
            </a:extLst>
          </p:cNvPr>
          <p:cNvSpPr txBox="1">
            <a:spLocks/>
          </p:cNvSpPr>
          <p:nvPr/>
        </p:nvSpPr>
        <p:spPr>
          <a:xfrm>
            <a:off x="4179968" y="1805123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10</a:t>
            </a:r>
          </a:p>
        </p:txBody>
      </p:sp>
      <p:sp>
        <p:nvSpPr>
          <p:cNvPr id="148" name="Text Placeholder 12">
            <a:extLst>
              <a:ext uri="{FF2B5EF4-FFF2-40B4-BE49-F238E27FC236}">
                <a16:creationId xmlns:a16="http://schemas.microsoft.com/office/drawing/2014/main" id="{08F7E1DB-7FCB-4797-5085-92CC306BEFFC}"/>
              </a:ext>
            </a:extLst>
          </p:cNvPr>
          <p:cNvSpPr txBox="1">
            <a:spLocks/>
          </p:cNvSpPr>
          <p:nvPr/>
        </p:nvSpPr>
        <p:spPr>
          <a:xfrm rot="16200000">
            <a:off x="7968415" y="2709655"/>
            <a:ext cx="797897" cy="57471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PDF</a:t>
            </a:r>
          </a:p>
        </p:txBody>
      </p:sp>
      <p:sp>
        <p:nvSpPr>
          <p:cNvPr id="149" name="Text Placeholder 12">
            <a:extLst>
              <a:ext uri="{FF2B5EF4-FFF2-40B4-BE49-F238E27FC236}">
                <a16:creationId xmlns:a16="http://schemas.microsoft.com/office/drawing/2014/main" id="{A6D6B99F-1372-215F-C7D2-D10957039469}"/>
              </a:ext>
            </a:extLst>
          </p:cNvPr>
          <p:cNvSpPr txBox="1">
            <a:spLocks/>
          </p:cNvSpPr>
          <p:nvPr/>
        </p:nvSpPr>
        <p:spPr>
          <a:xfrm>
            <a:off x="9426743" y="5097954"/>
            <a:ext cx="1690246" cy="57471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Tension (</a:t>
            </a:r>
            <a:r>
              <a:rPr lang="el-GR" sz="2400" dirty="0">
                <a:solidFill>
                  <a:srgbClr val="414141"/>
                </a:solidFill>
              </a:rPr>
              <a:t>σ</a:t>
            </a:r>
            <a:r>
              <a:rPr lang="en-AU" sz="2400" dirty="0">
                <a:solidFill>
                  <a:srgbClr val="414141"/>
                </a:solidFill>
              </a:rPr>
              <a:t>)</a:t>
            </a:r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0F57AC8E-FDC3-A0D7-F859-CB0BF77DA8F6}"/>
              </a:ext>
            </a:extLst>
          </p:cNvPr>
          <p:cNvSpPr txBox="1">
            <a:spLocks/>
          </p:cNvSpPr>
          <p:nvPr/>
        </p:nvSpPr>
        <p:spPr>
          <a:xfrm>
            <a:off x="9006201" y="4749394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2.8</a:t>
            </a:r>
          </a:p>
        </p:txBody>
      </p: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9D6CE3A4-8EFA-1D89-2567-FD796186970C}"/>
              </a:ext>
            </a:extLst>
          </p:cNvPr>
          <p:cNvSpPr txBox="1">
            <a:spLocks/>
          </p:cNvSpPr>
          <p:nvPr/>
        </p:nvSpPr>
        <p:spPr>
          <a:xfrm>
            <a:off x="10106915" y="4748413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3.2</a:t>
            </a:r>
          </a:p>
        </p:txBody>
      </p:sp>
      <p:sp>
        <p:nvSpPr>
          <p:cNvPr id="152" name="Text Placeholder 2">
            <a:extLst>
              <a:ext uri="{FF2B5EF4-FFF2-40B4-BE49-F238E27FC236}">
                <a16:creationId xmlns:a16="http://schemas.microsoft.com/office/drawing/2014/main" id="{CDF28A72-5DCA-5C99-D85D-E0D8C2716C94}"/>
              </a:ext>
            </a:extLst>
          </p:cNvPr>
          <p:cNvSpPr txBox="1">
            <a:spLocks/>
          </p:cNvSpPr>
          <p:nvPr/>
        </p:nvSpPr>
        <p:spPr>
          <a:xfrm>
            <a:off x="11231746" y="4750776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3.6</a:t>
            </a:r>
          </a:p>
        </p:txBody>
      </p:sp>
      <p:sp>
        <p:nvSpPr>
          <p:cNvPr id="153" name="Text Placeholder 12">
            <a:extLst>
              <a:ext uri="{FF2B5EF4-FFF2-40B4-BE49-F238E27FC236}">
                <a16:creationId xmlns:a16="http://schemas.microsoft.com/office/drawing/2014/main" id="{25E483E3-0069-211A-4909-761065348E92}"/>
              </a:ext>
            </a:extLst>
          </p:cNvPr>
          <p:cNvSpPr txBox="1">
            <a:spLocks/>
          </p:cNvSpPr>
          <p:nvPr/>
        </p:nvSpPr>
        <p:spPr>
          <a:xfrm>
            <a:off x="723004" y="1573440"/>
            <a:ext cx="2541288" cy="375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57A6E1"/>
                </a:solidFill>
              </a:rPr>
              <a:t>Nested Sampling</a:t>
            </a:r>
          </a:p>
        </p:txBody>
      </p:sp>
      <p:sp>
        <p:nvSpPr>
          <p:cNvPr id="154" name="Text Placeholder 12">
            <a:extLst>
              <a:ext uri="{FF2B5EF4-FFF2-40B4-BE49-F238E27FC236}">
                <a16:creationId xmlns:a16="http://schemas.microsoft.com/office/drawing/2014/main" id="{80AEB214-6CE2-5CFE-3C4A-93FC281494B2}"/>
              </a:ext>
            </a:extLst>
          </p:cNvPr>
          <p:cNvSpPr txBox="1">
            <a:spLocks/>
          </p:cNvSpPr>
          <p:nvPr/>
        </p:nvSpPr>
        <p:spPr>
          <a:xfrm>
            <a:off x="8580054" y="1569205"/>
            <a:ext cx="2541288" cy="3798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57A6E1"/>
                </a:solidFill>
              </a:rPr>
              <a:t>Nested Sampling</a:t>
            </a:r>
          </a:p>
        </p:txBody>
      </p:sp>
      <p:sp>
        <p:nvSpPr>
          <p:cNvPr id="155" name="Text Placeholder 12">
            <a:extLst>
              <a:ext uri="{FF2B5EF4-FFF2-40B4-BE49-F238E27FC236}">
                <a16:creationId xmlns:a16="http://schemas.microsoft.com/office/drawing/2014/main" id="{822D9E71-B347-F77E-DCAE-076CADADC3F8}"/>
              </a:ext>
            </a:extLst>
          </p:cNvPr>
          <p:cNvSpPr txBox="1">
            <a:spLocks/>
          </p:cNvSpPr>
          <p:nvPr/>
        </p:nvSpPr>
        <p:spPr>
          <a:xfrm>
            <a:off x="739567" y="1885548"/>
            <a:ext cx="2541288" cy="375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A204"/>
                </a:solidFill>
              </a:rPr>
              <a:t>Tensionnet</a:t>
            </a:r>
          </a:p>
        </p:txBody>
      </p:sp>
      <p:sp>
        <p:nvSpPr>
          <p:cNvPr id="156" name="Text Placeholder 12">
            <a:extLst>
              <a:ext uri="{FF2B5EF4-FFF2-40B4-BE49-F238E27FC236}">
                <a16:creationId xmlns:a16="http://schemas.microsoft.com/office/drawing/2014/main" id="{1081E822-0A5E-BABD-FF71-06900C801D18}"/>
              </a:ext>
            </a:extLst>
          </p:cNvPr>
          <p:cNvSpPr txBox="1">
            <a:spLocks/>
          </p:cNvSpPr>
          <p:nvPr/>
        </p:nvSpPr>
        <p:spPr>
          <a:xfrm>
            <a:off x="8600770" y="1887738"/>
            <a:ext cx="2541288" cy="375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A204"/>
                </a:solidFill>
              </a:rPr>
              <a:t>Tensionnet</a:t>
            </a:r>
          </a:p>
        </p:txBody>
      </p:sp>
      <p:sp>
        <p:nvSpPr>
          <p:cNvPr id="158" name="Text Placeholder 12">
            <a:extLst>
              <a:ext uri="{FF2B5EF4-FFF2-40B4-BE49-F238E27FC236}">
                <a16:creationId xmlns:a16="http://schemas.microsoft.com/office/drawing/2014/main" id="{172575A3-C7FA-39DF-B734-74E29741A006}"/>
              </a:ext>
            </a:extLst>
          </p:cNvPr>
          <p:cNvSpPr txBox="1">
            <a:spLocks/>
          </p:cNvSpPr>
          <p:nvPr/>
        </p:nvSpPr>
        <p:spPr>
          <a:xfrm>
            <a:off x="8599052" y="2215885"/>
            <a:ext cx="2541288" cy="375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49C54D"/>
                </a:solidFill>
              </a:rPr>
              <a:t>Suspiciousness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BA0D7203-B2FD-637E-481A-62F7CC60137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l="80887" t="35612" r="2387" b="39201"/>
          <a:stretch>
            <a:fillRect/>
          </a:stretch>
        </p:blipFill>
        <p:spPr>
          <a:xfrm rot="16200000">
            <a:off x="3818261" y="3127686"/>
            <a:ext cx="684408" cy="304681"/>
          </a:xfrm>
          <a:prstGeom prst="rect">
            <a:avLst/>
          </a:prstGeom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E512AA72-BE20-1D3E-4BE4-1727DDD1F5D5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E56F4E83-8279-EBF3-0D90-00FEBAC71422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C836584C-B82B-9D3E-925F-C2FB1AEFA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17B7561-26F8-0C54-853D-65EFA224B3F4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F4229294-9324-9A47-1B9D-B557ABBF85DC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68" name="Text Placeholder 3">
                  <a:extLst>
                    <a:ext uri="{FF2B5EF4-FFF2-40B4-BE49-F238E27FC236}">
                      <a16:creationId xmlns:a16="http://schemas.microsoft.com/office/drawing/2014/main" id="{1E17AA4B-3B85-FC52-F8E7-BD745C479AC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169" name="Text Placeholder 3">
                  <a:extLst>
                    <a:ext uri="{FF2B5EF4-FFF2-40B4-BE49-F238E27FC236}">
                      <a16:creationId xmlns:a16="http://schemas.microsoft.com/office/drawing/2014/main" id="{D50FD8BE-2B4B-2C5D-8231-41BB89A83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63" name="Text Placeholder 3">
              <a:extLst>
                <a:ext uri="{FF2B5EF4-FFF2-40B4-BE49-F238E27FC236}">
                  <a16:creationId xmlns:a16="http://schemas.microsoft.com/office/drawing/2014/main" id="{C51EC404-1222-13CB-9F1A-924A9E1F5882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10</a:t>
              </a:r>
            </a:p>
          </p:txBody>
        </p:sp>
        <p:sp>
          <p:nvSpPr>
            <p:cNvPr id="164" name="Text Placeholder 3">
              <a:extLst>
                <a:ext uri="{FF2B5EF4-FFF2-40B4-BE49-F238E27FC236}">
                  <a16:creationId xmlns:a16="http://schemas.microsoft.com/office/drawing/2014/main" id="{EC48F0FF-574B-3778-67BF-FC3BD674BECF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sp>
        <p:nvSpPr>
          <p:cNvPr id="170" name="Text Placeholder 12">
            <a:extLst>
              <a:ext uri="{FF2B5EF4-FFF2-40B4-BE49-F238E27FC236}">
                <a16:creationId xmlns:a16="http://schemas.microsoft.com/office/drawing/2014/main" id="{67279EC3-536E-7CAA-4C6A-5ECB383420C6}"/>
              </a:ext>
            </a:extLst>
          </p:cNvPr>
          <p:cNvSpPr txBox="1">
            <a:spLocks/>
          </p:cNvSpPr>
          <p:nvPr/>
        </p:nvSpPr>
        <p:spPr>
          <a:xfrm rot="16200000">
            <a:off x="2962054" y="1550074"/>
            <a:ext cx="2541288" cy="375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FFA204"/>
                </a:solidFill>
              </a:rPr>
              <a:t>NRE</a:t>
            </a:r>
          </a:p>
        </p:txBody>
      </p:sp>
      <p:sp>
        <p:nvSpPr>
          <p:cNvPr id="171" name="Text Placeholder 12">
            <a:extLst>
              <a:ext uri="{FF2B5EF4-FFF2-40B4-BE49-F238E27FC236}">
                <a16:creationId xmlns:a16="http://schemas.microsoft.com/office/drawing/2014/main" id="{E7A6E05F-EE3C-032B-964C-172B012DB3C7}"/>
              </a:ext>
            </a:extLst>
          </p:cNvPr>
          <p:cNvSpPr txBox="1">
            <a:spLocks/>
          </p:cNvSpPr>
          <p:nvPr/>
        </p:nvSpPr>
        <p:spPr>
          <a:xfrm>
            <a:off x="6378895" y="5150179"/>
            <a:ext cx="2541288" cy="375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57A6E1"/>
                </a:solidFill>
              </a:rPr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26417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8" grpId="0"/>
      <p:bldP spid="149" grpId="0"/>
      <p:bldP spid="150" grpId="0"/>
      <p:bldP spid="151" grpId="0"/>
      <p:bldP spid="152" grpId="0"/>
      <p:bldP spid="154" grpId="0"/>
      <p:bldP spid="155" grpId="0"/>
      <p:bldP spid="156" grpId="0"/>
      <p:bldP spid="158" grpId="0"/>
      <p:bldP spid="170" grpId="0"/>
      <p:bldP spid="1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E991D-113A-7579-A9B4-92997EE8C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different planets&#10;&#10;AI-generated content may be incorrect.">
            <a:extLst>
              <a:ext uri="{FF2B5EF4-FFF2-40B4-BE49-F238E27FC236}">
                <a16:creationId xmlns:a16="http://schemas.microsoft.com/office/drawing/2014/main" id="{6D17A3F2-1AF7-148B-607B-1F53B5C850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21" r="7292" b="5421"/>
          <a:stretch>
            <a:fillRect/>
          </a:stretch>
        </p:blipFill>
        <p:spPr>
          <a:xfrm>
            <a:off x="875898" y="-65"/>
            <a:ext cx="10424161" cy="6494738"/>
          </a:xfrm>
          <a:prstGeom prst="rect">
            <a:avLst/>
          </a:prstGeom>
        </p:spPr>
      </p:pic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F2055D63-6698-0C69-9D73-68FCBD15A56F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2082" name="Group 2081">
              <a:extLst>
                <a:ext uri="{FF2B5EF4-FFF2-40B4-BE49-F238E27FC236}">
                  <a16:creationId xmlns:a16="http://schemas.microsoft.com/office/drawing/2014/main" id="{0C17C7B9-E2D5-5C72-383B-D7422B758198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2085" name="Picture 2084">
                <a:extLst>
                  <a:ext uri="{FF2B5EF4-FFF2-40B4-BE49-F238E27FC236}">
                    <a16:creationId xmlns:a16="http://schemas.microsoft.com/office/drawing/2014/main" id="{66CC6468-7D73-10A4-AC02-6D8BCEEA1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2086" name="Group 2085">
                <a:extLst>
                  <a:ext uri="{FF2B5EF4-FFF2-40B4-BE49-F238E27FC236}">
                    <a16:creationId xmlns:a16="http://schemas.microsoft.com/office/drawing/2014/main" id="{5C5D8E5A-AA3B-A749-0B2B-DF23D5AB1FF7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2087" name="Rectangle 2086">
                  <a:extLst>
                    <a:ext uri="{FF2B5EF4-FFF2-40B4-BE49-F238E27FC236}">
                      <a16:creationId xmlns:a16="http://schemas.microsoft.com/office/drawing/2014/main" id="{4B789774-6018-8E09-8ABE-E38C2329B542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2088" name="Text Placeholder 3">
                  <a:extLst>
                    <a:ext uri="{FF2B5EF4-FFF2-40B4-BE49-F238E27FC236}">
                      <a16:creationId xmlns:a16="http://schemas.microsoft.com/office/drawing/2014/main" id="{09580499-F749-6A24-9C17-3B8423B007E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2089" name="Text Placeholder 3">
                  <a:extLst>
                    <a:ext uri="{FF2B5EF4-FFF2-40B4-BE49-F238E27FC236}">
                      <a16:creationId xmlns:a16="http://schemas.microsoft.com/office/drawing/2014/main" id="{27E1B191-29FF-0E16-E128-A8892B5CE75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2083" name="Text Placeholder 3">
              <a:extLst>
                <a:ext uri="{FF2B5EF4-FFF2-40B4-BE49-F238E27FC236}">
                  <a16:creationId xmlns:a16="http://schemas.microsoft.com/office/drawing/2014/main" id="{932EDA47-6BF8-C127-B764-5F8DCF70FEFB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11</a:t>
              </a:r>
            </a:p>
          </p:txBody>
        </p:sp>
        <p:sp>
          <p:nvSpPr>
            <p:cNvPr id="2084" name="Text Placeholder 3">
              <a:extLst>
                <a:ext uri="{FF2B5EF4-FFF2-40B4-BE49-F238E27FC236}">
                  <a16:creationId xmlns:a16="http://schemas.microsoft.com/office/drawing/2014/main" id="{ABE68F80-1164-2BD3-F018-853D256879AD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pic>
        <p:nvPicPr>
          <p:cNvPr id="5" name="Picture 4" descr="A diagram of different planets&#10;&#10;AI-generated content may be incorrect.">
            <a:extLst>
              <a:ext uri="{FF2B5EF4-FFF2-40B4-BE49-F238E27FC236}">
                <a16:creationId xmlns:a16="http://schemas.microsoft.com/office/drawing/2014/main" id="{870ED350-827D-1895-4409-D3AE31EBCF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57" r="7243" b="5514"/>
          <a:stretch>
            <a:fillRect/>
          </a:stretch>
        </p:blipFill>
        <p:spPr>
          <a:xfrm>
            <a:off x="875899" y="0"/>
            <a:ext cx="10424160" cy="647986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2E9A54-0D21-9489-94AB-AF85E88CC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Tension Comparison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6052E5-C3FD-B9B9-A9D3-18F30084CEFF}"/>
              </a:ext>
            </a:extLst>
          </p:cNvPr>
          <p:cNvSpPr/>
          <p:nvPr/>
        </p:nvSpPr>
        <p:spPr>
          <a:xfrm>
            <a:off x="3508918" y="228507"/>
            <a:ext cx="1328148" cy="291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262D9127-8E8A-DB6E-A3B4-CB17010DF5FB}"/>
              </a:ext>
            </a:extLst>
          </p:cNvPr>
          <p:cNvSpPr txBox="1">
            <a:spLocks/>
          </p:cNvSpPr>
          <p:nvPr/>
        </p:nvSpPr>
        <p:spPr>
          <a:xfrm>
            <a:off x="6814132" y="5114203"/>
            <a:ext cx="4508074" cy="57471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Tensionnet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C45A1D10-FD24-F4D7-173F-66566A7C4C7F}"/>
              </a:ext>
            </a:extLst>
          </p:cNvPr>
          <p:cNvSpPr txBox="1">
            <a:spLocks/>
          </p:cNvSpPr>
          <p:nvPr/>
        </p:nvSpPr>
        <p:spPr>
          <a:xfrm>
            <a:off x="776238" y="5114203"/>
            <a:ext cx="4508074" cy="57471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Suspiciousness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F3140E-F5FA-AB52-8292-DD43DD34F6B5}"/>
              </a:ext>
            </a:extLst>
          </p:cNvPr>
          <p:cNvSpPr/>
          <p:nvPr/>
        </p:nvSpPr>
        <p:spPr>
          <a:xfrm rot="18240000">
            <a:off x="1369053" y="3012457"/>
            <a:ext cx="769136" cy="291607"/>
          </a:xfrm>
          <a:prstGeom prst="rect">
            <a:avLst/>
          </a:prstGeom>
          <a:noFill/>
          <a:ln w="28575">
            <a:solidFill>
              <a:srgbClr val="49C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EA7E6D6-3498-98A5-B587-66A423BEA208}"/>
              </a:ext>
            </a:extLst>
          </p:cNvPr>
          <p:cNvSpPr/>
          <p:nvPr/>
        </p:nvSpPr>
        <p:spPr>
          <a:xfrm rot="19080000">
            <a:off x="1546705" y="3820205"/>
            <a:ext cx="769136" cy="291607"/>
          </a:xfrm>
          <a:prstGeom prst="rect">
            <a:avLst/>
          </a:prstGeom>
          <a:noFill/>
          <a:ln w="28575">
            <a:solidFill>
              <a:srgbClr val="57A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163E8D-0201-5719-F6DE-8DB998F5B6EE}"/>
              </a:ext>
            </a:extLst>
          </p:cNvPr>
          <p:cNvSpPr/>
          <p:nvPr/>
        </p:nvSpPr>
        <p:spPr>
          <a:xfrm>
            <a:off x="2689704" y="4463259"/>
            <a:ext cx="769136" cy="291607"/>
          </a:xfrm>
          <a:prstGeom prst="rect">
            <a:avLst/>
          </a:prstGeom>
          <a:noFill/>
          <a:ln w="28575">
            <a:solidFill>
              <a:srgbClr val="57A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CA1180-F189-21C5-B9F6-83490D029EDD}"/>
              </a:ext>
            </a:extLst>
          </p:cNvPr>
          <p:cNvSpPr/>
          <p:nvPr/>
        </p:nvSpPr>
        <p:spPr>
          <a:xfrm rot="2520000">
            <a:off x="3857560" y="3813854"/>
            <a:ext cx="769136" cy="291607"/>
          </a:xfrm>
          <a:prstGeom prst="rect">
            <a:avLst/>
          </a:prstGeom>
          <a:noFill/>
          <a:ln w="28575">
            <a:solidFill>
              <a:srgbClr val="FFA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3FB239-741A-781C-876C-A5139FFA02CA}"/>
              </a:ext>
            </a:extLst>
          </p:cNvPr>
          <p:cNvSpPr/>
          <p:nvPr/>
        </p:nvSpPr>
        <p:spPr>
          <a:xfrm rot="3360000">
            <a:off x="4050799" y="3018064"/>
            <a:ext cx="769136" cy="291607"/>
          </a:xfrm>
          <a:prstGeom prst="rect">
            <a:avLst/>
          </a:prstGeom>
          <a:noFill/>
          <a:ln w="28575">
            <a:solidFill>
              <a:srgbClr val="FFA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D7B8A4-E7FA-B1E4-C83A-AC31A0C501A4}"/>
              </a:ext>
            </a:extLst>
          </p:cNvPr>
          <p:cNvSpPr/>
          <p:nvPr/>
        </p:nvSpPr>
        <p:spPr>
          <a:xfrm rot="5400000">
            <a:off x="2736846" y="2504219"/>
            <a:ext cx="689940" cy="291607"/>
          </a:xfrm>
          <a:prstGeom prst="rect">
            <a:avLst/>
          </a:prstGeom>
          <a:noFill/>
          <a:ln w="28575">
            <a:solidFill>
              <a:srgbClr val="E645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BE7D98-1A0D-0DE8-2B7B-9D215FA1DA8C}"/>
              </a:ext>
            </a:extLst>
          </p:cNvPr>
          <p:cNvSpPr/>
          <p:nvPr/>
        </p:nvSpPr>
        <p:spPr>
          <a:xfrm rot="18240000">
            <a:off x="7391692" y="3017688"/>
            <a:ext cx="769136" cy="291607"/>
          </a:xfrm>
          <a:prstGeom prst="rect">
            <a:avLst/>
          </a:prstGeom>
          <a:noFill/>
          <a:ln w="28575">
            <a:solidFill>
              <a:srgbClr val="49C54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6E77771-947A-D198-552B-C8B3C59C0A85}"/>
              </a:ext>
            </a:extLst>
          </p:cNvPr>
          <p:cNvSpPr/>
          <p:nvPr/>
        </p:nvSpPr>
        <p:spPr>
          <a:xfrm rot="19080000">
            <a:off x="7563329" y="3829647"/>
            <a:ext cx="769136" cy="291607"/>
          </a:xfrm>
          <a:prstGeom prst="rect">
            <a:avLst/>
          </a:prstGeom>
          <a:noFill/>
          <a:ln w="28575">
            <a:solidFill>
              <a:srgbClr val="57A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1B3843-E8C2-17F6-5ADB-9F28E9DA0767}"/>
              </a:ext>
            </a:extLst>
          </p:cNvPr>
          <p:cNvSpPr/>
          <p:nvPr/>
        </p:nvSpPr>
        <p:spPr>
          <a:xfrm>
            <a:off x="8715803" y="4473207"/>
            <a:ext cx="769136" cy="291607"/>
          </a:xfrm>
          <a:prstGeom prst="rect">
            <a:avLst/>
          </a:prstGeom>
          <a:noFill/>
          <a:ln w="28575">
            <a:solidFill>
              <a:srgbClr val="57A6E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D8C19FC-92F5-F7FC-E79D-C44BCFE6B864}"/>
              </a:ext>
            </a:extLst>
          </p:cNvPr>
          <p:cNvSpPr/>
          <p:nvPr/>
        </p:nvSpPr>
        <p:spPr>
          <a:xfrm rot="3360000">
            <a:off x="10077736" y="3023826"/>
            <a:ext cx="769136" cy="291607"/>
          </a:xfrm>
          <a:prstGeom prst="rect">
            <a:avLst/>
          </a:prstGeom>
          <a:noFill/>
          <a:ln w="28575">
            <a:solidFill>
              <a:srgbClr val="FFA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712AD16-4D7E-117B-0D3E-1D791D75B18A}"/>
              </a:ext>
            </a:extLst>
          </p:cNvPr>
          <p:cNvSpPr/>
          <p:nvPr/>
        </p:nvSpPr>
        <p:spPr>
          <a:xfrm rot="5400000">
            <a:off x="8764786" y="2507395"/>
            <a:ext cx="689940" cy="291607"/>
          </a:xfrm>
          <a:prstGeom prst="rect">
            <a:avLst/>
          </a:prstGeom>
          <a:noFill/>
          <a:ln w="28575">
            <a:solidFill>
              <a:srgbClr val="E645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F1D6E8E-631A-7819-67BE-6BAC6885E45F}"/>
              </a:ext>
            </a:extLst>
          </p:cNvPr>
          <p:cNvSpPr txBox="1">
            <a:spLocks/>
          </p:cNvSpPr>
          <p:nvPr/>
        </p:nvSpPr>
        <p:spPr>
          <a:xfrm>
            <a:off x="4525855" y="1422506"/>
            <a:ext cx="3150200" cy="191905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solidFill>
                  <a:srgbClr val="414141"/>
                </a:solidFill>
              </a:rPr>
              <a:t>Tensions are comparable.</a:t>
            </a:r>
          </a:p>
          <a:p>
            <a:pPr marL="0" indent="0" algn="ctr">
              <a:buNone/>
            </a:pPr>
            <a:endParaRPr lang="en-US" sz="1400" dirty="0">
              <a:solidFill>
                <a:srgbClr val="414141"/>
              </a:solidFill>
            </a:endParaRPr>
          </a:p>
          <a:p>
            <a:pPr marL="0" indent="0" algn="ctr">
              <a:buNone/>
            </a:pPr>
            <a:r>
              <a:rPr lang="en-US" sz="2200" dirty="0">
                <a:solidFill>
                  <a:srgbClr val="414141"/>
                </a:solidFill>
              </a:rPr>
              <a:t>Do the simulations capture the complexity of the data?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75E141C-CDBB-3D81-D6E8-1EE7E4A53606}"/>
              </a:ext>
            </a:extLst>
          </p:cNvPr>
          <p:cNvSpPr txBox="1">
            <a:spLocks/>
          </p:cNvSpPr>
          <p:nvPr/>
        </p:nvSpPr>
        <p:spPr>
          <a:xfrm>
            <a:off x="6703201" y="6147672"/>
            <a:ext cx="5525884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2026, in prep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6B3787AF-42DF-FF35-C4E2-E7F34AEE59AC}"/>
              </a:ext>
            </a:extLst>
          </p:cNvPr>
          <p:cNvSpPr txBox="1">
            <a:spLocks/>
          </p:cNvSpPr>
          <p:nvPr/>
        </p:nvSpPr>
        <p:spPr>
          <a:xfrm>
            <a:off x="-17464" y="6148349"/>
            <a:ext cx="7600639" cy="62568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2025, MNRAS, </a:t>
            </a:r>
            <a:r>
              <a:rPr lang="en-AU" sz="1600" dirty="0">
                <a:solidFill>
                  <a:srgbClr val="1E76B4"/>
                </a:solidFill>
              </a:rPr>
              <a:t>543, 3229-3241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7D3AC4D1-6F26-60C5-1C07-E46878588BE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 l="5819" r="7298"/>
          <a:stretch>
            <a:fillRect/>
          </a:stretch>
        </p:blipFill>
        <p:spPr>
          <a:xfrm rot="2520000">
            <a:off x="9876334" y="3849028"/>
            <a:ext cx="756248" cy="26423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136E69F-8851-1B1D-40D3-55DD80B4589A}"/>
              </a:ext>
            </a:extLst>
          </p:cNvPr>
          <p:cNvSpPr/>
          <p:nvPr/>
        </p:nvSpPr>
        <p:spPr>
          <a:xfrm rot="2520000">
            <a:off x="9879085" y="3826937"/>
            <a:ext cx="769136" cy="291607"/>
          </a:xfrm>
          <a:prstGeom prst="rect">
            <a:avLst/>
          </a:prstGeom>
          <a:noFill/>
          <a:ln w="28575">
            <a:solidFill>
              <a:srgbClr val="FFA2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38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5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0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-0.24636 -0.0053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18" y="-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7"/>
                                        </p:tgtEl>
                                      </p:cBhvr>
                                      <p:by x="57000" y="57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24766 -0.00509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25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/>
      <p:bldP spid="30" grpId="0"/>
      <p:bldP spid="31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55058-F864-BB02-5CDC-E7D78FE42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diagram of a normal distribution&#10;&#10;AI-generated content may be incorrect.">
            <a:extLst>
              <a:ext uri="{FF2B5EF4-FFF2-40B4-BE49-F238E27FC236}">
                <a16:creationId xmlns:a16="http://schemas.microsoft.com/office/drawing/2014/main" id="{05A66843-3652-E76D-9BC6-2582C875B1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8803" t="1914" r="2904" b="8227"/>
          <a:stretch>
            <a:fillRect/>
          </a:stretch>
        </p:blipFill>
        <p:spPr>
          <a:xfrm>
            <a:off x="1658424" y="3467971"/>
            <a:ext cx="3268202" cy="2060339"/>
          </a:xfrm>
          <a:prstGeom prst="rect">
            <a:avLst/>
          </a:prstGeom>
        </p:spPr>
      </p:pic>
      <p:pic>
        <p:nvPicPr>
          <p:cNvPr id="22" name="Picture 21" descr="A graph of a normal distribution&#10;&#10;AI-generated content may be incorrect.">
            <a:extLst>
              <a:ext uri="{FF2B5EF4-FFF2-40B4-BE49-F238E27FC236}">
                <a16:creationId xmlns:a16="http://schemas.microsoft.com/office/drawing/2014/main" id="{79DBF39D-ED40-FA01-DBB1-884DFC36823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8296" t="2362" r="1086" b="8287"/>
          <a:stretch>
            <a:fillRect/>
          </a:stretch>
        </p:blipFill>
        <p:spPr>
          <a:xfrm>
            <a:off x="1638555" y="3481091"/>
            <a:ext cx="3354295" cy="204870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52C94F0-C345-C297-E9F4-F2486FC6A26F}"/>
              </a:ext>
            </a:extLst>
          </p:cNvPr>
          <p:cNvSpPr/>
          <p:nvPr/>
        </p:nvSpPr>
        <p:spPr>
          <a:xfrm rot="5400000" flipH="1">
            <a:off x="3114007" y="4067091"/>
            <a:ext cx="415056" cy="33632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AB9F41-E477-D000-A2E8-50B899F0CFF1}"/>
              </a:ext>
            </a:extLst>
          </p:cNvPr>
          <p:cNvSpPr/>
          <p:nvPr/>
        </p:nvSpPr>
        <p:spPr>
          <a:xfrm flipH="1">
            <a:off x="1233832" y="3467970"/>
            <a:ext cx="415056" cy="2285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94387065-E8D4-49B0-ACD4-DCE6FD67C117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DEBE9771-77CA-2DA1-99C2-EE6602F8A9CB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9DAD09A-CAD5-42CF-BEC7-7BF395C3D3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983D2CFE-6F80-6717-D41C-E71F732CAFE7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3139ED0-B240-3E37-5213-7F1077596E21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68" name="Text Placeholder 3">
                  <a:extLst>
                    <a:ext uri="{FF2B5EF4-FFF2-40B4-BE49-F238E27FC236}">
                      <a16:creationId xmlns:a16="http://schemas.microsoft.com/office/drawing/2014/main" id="{550CEA9D-1A0E-C87B-A6E5-7BE55CD15C1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169" name="Text Placeholder 3">
                  <a:extLst>
                    <a:ext uri="{FF2B5EF4-FFF2-40B4-BE49-F238E27FC236}">
                      <a16:creationId xmlns:a16="http://schemas.microsoft.com/office/drawing/2014/main" id="{E2D35312-E475-0CF1-CA3E-E4C2340692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63" name="Text Placeholder 3">
              <a:extLst>
                <a:ext uri="{FF2B5EF4-FFF2-40B4-BE49-F238E27FC236}">
                  <a16:creationId xmlns:a16="http://schemas.microsoft.com/office/drawing/2014/main" id="{DA2BC559-4379-3D80-58A8-95B196DD33D7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12</a:t>
              </a:r>
            </a:p>
          </p:txBody>
        </p:sp>
        <p:sp>
          <p:nvSpPr>
            <p:cNvPr id="164" name="Text Placeholder 3">
              <a:extLst>
                <a:ext uri="{FF2B5EF4-FFF2-40B4-BE49-F238E27FC236}">
                  <a16:creationId xmlns:a16="http://schemas.microsoft.com/office/drawing/2014/main" id="{CF24612F-B215-8C03-426A-382DEAEAB3C0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1E4BFA-57D4-85F1-4781-8ECC65E76CD2}"/>
              </a:ext>
            </a:extLst>
          </p:cNvPr>
          <p:cNvGrpSpPr/>
          <p:nvPr/>
        </p:nvGrpSpPr>
        <p:grpSpPr>
          <a:xfrm>
            <a:off x="9052936" y="795965"/>
            <a:ext cx="2902528" cy="1347944"/>
            <a:chOff x="8636930" y="1923721"/>
            <a:chExt cx="2902528" cy="13479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0CE239-4F9D-5B45-5B69-1918F5E26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/>
            </a:blip>
            <a:srcRect t="8108" b="21471"/>
            <a:stretch>
              <a:fillRect/>
            </a:stretch>
          </p:blipFill>
          <p:spPr>
            <a:xfrm>
              <a:off x="8636930" y="1923721"/>
              <a:ext cx="2902528" cy="13479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42FB0D8-5E8B-3F9A-AE9D-C4D3919D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544760">
              <a:off x="9111979" y="1840810"/>
              <a:ext cx="177866" cy="35573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9AE5C05-2878-1C21-DDD1-636F2DCB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529611">
              <a:off x="8790577" y="2081583"/>
              <a:ext cx="177866" cy="3557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854DAE-94E0-74C9-9083-08C65B6AA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01644" y="2341997"/>
              <a:ext cx="177866" cy="35573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96B0FBA-0010-9A7D-EBA1-FCB3CE06B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9256695">
              <a:off x="8786395" y="2661802"/>
              <a:ext cx="177866" cy="3557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BFAFB81-F24E-71A6-AAAB-0381577A3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7895015">
              <a:off x="9138148" y="2947416"/>
              <a:ext cx="177866" cy="355732"/>
            </a:xfrm>
            <a:prstGeom prst="rect">
              <a:avLst/>
            </a:prstGeom>
          </p:spPr>
        </p:pic>
      </p:grp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ED87AA3-C1DD-F26C-1C97-2A897996BBCF}"/>
              </a:ext>
            </a:extLst>
          </p:cNvPr>
          <p:cNvSpPr txBox="1">
            <a:spLocks/>
          </p:cNvSpPr>
          <p:nvPr/>
        </p:nvSpPr>
        <p:spPr>
          <a:xfrm>
            <a:off x="710697" y="1140125"/>
            <a:ext cx="10150422" cy="173817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Ecliptic bias arises due to WISE’s </a:t>
            </a:r>
            <a:r>
              <a:rPr lang="en-US" sz="2400" b="1" dirty="0">
                <a:solidFill>
                  <a:srgbClr val="414141"/>
                </a:solidFill>
              </a:rPr>
              <a:t>scanning pattern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Previously modelled as a linear function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Oayda &amp; Lewis (2025; submitted) </a:t>
            </a:r>
            <a:r>
              <a:rPr lang="en-US" sz="2400" b="1" dirty="0">
                <a:solidFill>
                  <a:srgbClr val="414141"/>
                </a:solidFill>
              </a:rPr>
              <a:t>simulate</a:t>
            </a:r>
            <a:r>
              <a:rPr lang="en-US" sz="2400" dirty="0">
                <a:solidFill>
                  <a:srgbClr val="414141"/>
                </a:solidFill>
              </a:rPr>
              <a:t> this as </a:t>
            </a:r>
            <a:r>
              <a:rPr lang="en-US" sz="2400" b="1" dirty="0">
                <a:solidFill>
                  <a:srgbClr val="414141"/>
                </a:solidFill>
              </a:rPr>
              <a:t>Eddington Bias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D8410-6E87-0B47-D2B4-56D790E41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Applying the Tensionnet to CatWISE Systematics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37142E8-651F-E21C-761E-FE07A91788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5098" y="1825003"/>
            <a:ext cx="3091291" cy="437334"/>
          </a:xfrm>
          <a:prstGeom prst="rect">
            <a:avLst/>
          </a:prstGeom>
        </p:spPr>
      </p:pic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E0CACFF1-C7C8-7140-0543-D73E0C4938D5}"/>
              </a:ext>
            </a:extLst>
          </p:cNvPr>
          <p:cNvSpPr txBox="1">
            <a:spLocks/>
          </p:cNvSpPr>
          <p:nvPr/>
        </p:nvSpPr>
        <p:spPr>
          <a:xfrm>
            <a:off x="710697" y="2778221"/>
            <a:ext cx="10150422" cy="173817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We build </a:t>
            </a:r>
            <a:r>
              <a:rPr lang="en-US" sz="2400" b="1" dirty="0">
                <a:solidFill>
                  <a:srgbClr val="414141"/>
                </a:solidFill>
              </a:rPr>
              <a:t>900,000</a:t>
            </a:r>
            <a:r>
              <a:rPr lang="en-US" sz="2400" dirty="0">
                <a:solidFill>
                  <a:srgbClr val="414141"/>
                </a:solidFill>
              </a:rPr>
              <a:t> simulations to train the Tensionnet (with Planck)</a:t>
            </a:r>
            <a:endParaRPr lang="en-US" sz="2400" b="1" dirty="0">
              <a:solidFill>
                <a:srgbClr val="41414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D55A52B-0670-9C65-9865-5C73942811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2556" y="4273892"/>
            <a:ext cx="1300561" cy="482843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ACAAC9-92C8-AE05-D533-4A330E0D0512}"/>
              </a:ext>
            </a:extLst>
          </p:cNvPr>
          <p:cNvCxnSpPr>
            <a:cxnSpLocks/>
          </p:cNvCxnSpPr>
          <p:nvPr/>
        </p:nvCxnSpPr>
        <p:spPr>
          <a:xfrm rot="10800000" flipV="1">
            <a:off x="1658939" y="3468911"/>
            <a:ext cx="0" cy="20700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2E07138-368B-7731-F473-87E8F895805D}"/>
              </a:ext>
            </a:extLst>
          </p:cNvPr>
          <p:cNvCxnSpPr>
            <a:cxnSpLocks/>
          </p:cNvCxnSpPr>
          <p:nvPr/>
        </p:nvCxnSpPr>
        <p:spPr>
          <a:xfrm>
            <a:off x="1648896" y="5528648"/>
            <a:ext cx="340578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6B239CFE-7012-7FCE-8E70-335E0B29F1A2}"/>
              </a:ext>
            </a:extLst>
          </p:cNvPr>
          <p:cNvSpPr/>
          <p:nvPr/>
        </p:nvSpPr>
        <p:spPr>
          <a:xfrm>
            <a:off x="1630350" y="3436251"/>
            <a:ext cx="3421151" cy="81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36FC1B-C53C-9260-30FF-8C47DB517AF5}"/>
              </a:ext>
            </a:extLst>
          </p:cNvPr>
          <p:cNvSpPr/>
          <p:nvPr/>
        </p:nvSpPr>
        <p:spPr>
          <a:xfrm flipH="1">
            <a:off x="4943512" y="3428863"/>
            <a:ext cx="415056" cy="2285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C775ECA9-DF0F-708E-63E3-93CAAFFC4161}"/>
              </a:ext>
            </a:extLst>
          </p:cNvPr>
          <p:cNvSpPr txBox="1">
            <a:spLocks/>
          </p:cNvSpPr>
          <p:nvPr/>
        </p:nvSpPr>
        <p:spPr>
          <a:xfrm>
            <a:off x="1630350" y="5563748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0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579C9C1-A89C-6C3A-2B15-F42B74E333FD}"/>
              </a:ext>
            </a:extLst>
          </p:cNvPr>
          <p:cNvSpPr txBox="1">
            <a:spLocks/>
          </p:cNvSpPr>
          <p:nvPr/>
        </p:nvSpPr>
        <p:spPr>
          <a:xfrm>
            <a:off x="2449178" y="5562767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5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CD9835B7-1814-7CA2-21F5-C65371598C5A}"/>
              </a:ext>
            </a:extLst>
          </p:cNvPr>
          <p:cNvSpPr txBox="1">
            <a:spLocks/>
          </p:cNvSpPr>
          <p:nvPr/>
        </p:nvSpPr>
        <p:spPr>
          <a:xfrm>
            <a:off x="3197410" y="5565130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10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4A037CE-0593-F6A0-B7E7-76D09891240D}"/>
              </a:ext>
            </a:extLst>
          </p:cNvPr>
          <p:cNvCxnSpPr>
            <a:cxnSpLocks/>
          </p:cNvCxnSpPr>
          <p:nvPr/>
        </p:nvCxnSpPr>
        <p:spPr>
          <a:xfrm>
            <a:off x="1789624" y="5536110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66F4FE2-9ABB-1E98-165C-2DBD12EBE91A}"/>
              </a:ext>
            </a:extLst>
          </p:cNvPr>
          <p:cNvCxnSpPr>
            <a:cxnSpLocks/>
          </p:cNvCxnSpPr>
          <p:nvPr/>
        </p:nvCxnSpPr>
        <p:spPr>
          <a:xfrm>
            <a:off x="2613238" y="5534725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357EE91-4025-4BAE-7463-F4299569ADFB}"/>
              </a:ext>
            </a:extLst>
          </p:cNvPr>
          <p:cNvCxnSpPr>
            <a:cxnSpLocks/>
          </p:cNvCxnSpPr>
          <p:nvPr/>
        </p:nvCxnSpPr>
        <p:spPr>
          <a:xfrm>
            <a:off x="3435563" y="5534725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631AB17-087F-D05B-79C2-0E6DFE93168F}"/>
              </a:ext>
            </a:extLst>
          </p:cNvPr>
          <p:cNvCxnSpPr>
            <a:cxnSpLocks/>
          </p:cNvCxnSpPr>
          <p:nvPr/>
        </p:nvCxnSpPr>
        <p:spPr>
          <a:xfrm>
            <a:off x="4261063" y="5534123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FC26E40C-27F8-F734-ED45-6E80BE193EFA}"/>
              </a:ext>
            </a:extLst>
          </p:cNvPr>
          <p:cNvSpPr txBox="1">
            <a:spLocks/>
          </p:cNvSpPr>
          <p:nvPr/>
        </p:nvSpPr>
        <p:spPr>
          <a:xfrm>
            <a:off x="4028981" y="5562766"/>
            <a:ext cx="61631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15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FBAD5282-CAAD-8624-A781-97953A23ABA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rcRect l="80887" t="35612" r="2387" b="39201"/>
          <a:stretch>
            <a:fillRect/>
          </a:stretch>
        </p:blipFill>
        <p:spPr>
          <a:xfrm>
            <a:off x="2894743" y="5987692"/>
            <a:ext cx="684408" cy="304681"/>
          </a:xfrm>
          <a:prstGeom prst="rect">
            <a:avLst/>
          </a:prstGeom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6F61735-8413-C2AE-8521-3B3FA3392489}"/>
              </a:ext>
            </a:extLst>
          </p:cNvPr>
          <p:cNvCxnSpPr>
            <a:cxnSpLocks/>
          </p:cNvCxnSpPr>
          <p:nvPr/>
        </p:nvCxnSpPr>
        <p:spPr>
          <a:xfrm>
            <a:off x="5051501" y="4481077"/>
            <a:ext cx="819178" cy="0"/>
          </a:xfrm>
          <a:prstGeom prst="straightConnector1">
            <a:avLst/>
          </a:prstGeom>
          <a:ln w="38100">
            <a:solidFill>
              <a:srgbClr val="4141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 Placeholder 12">
            <a:extLst>
              <a:ext uri="{FF2B5EF4-FFF2-40B4-BE49-F238E27FC236}">
                <a16:creationId xmlns:a16="http://schemas.microsoft.com/office/drawing/2014/main" id="{EE3FCE86-9C44-3A35-D25C-4F8BA2FF9B24}"/>
              </a:ext>
            </a:extLst>
          </p:cNvPr>
          <p:cNvSpPr txBox="1">
            <a:spLocks/>
          </p:cNvSpPr>
          <p:nvPr/>
        </p:nvSpPr>
        <p:spPr>
          <a:xfrm>
            <a:off x="7814422" y="3764055"/>
            <a:ext cx="2953823" cy="173817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E64526"/>
                </a:solidFill>
              </a:rPr>
              <a:t>tension between</a:t>
            </a:r>
          </a:p>
        </p:txBody>
      </p:sp>
      <p:sp>
        <p:nvSpPr>
          <p:cNvPr id="49" name="Text Placeholder 12">
            <a:extLst>
              <a:ext uri="{FF2B5EF4-FFF2-40B4-BE49-F238E27FC236}">
                <a16:creationId xmlns:a16="http://schemas.microsoft.com/office/drawing/2014/main" id="{EBAF3C42-F4A6-70BB-BD4D-2E396240FBEF}"/>
              </a:ext>
            </a:extLst>
          </p:cNvPr>
          <p:cNvSpPr txBox="1">
            <a:spLocks/>
          </p:cNvSpPr>
          <p:nvPr/>
        </p:nvSpPr>
        <p:spPr>
          <a:xfrm>
            <a:off x="6589451" y="4310267"/>
            <a:ext cx="3358998" cy="1738172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800" dirty="0">
                <a:solidFill>
                  <a:srgbClr val="E64526"/>
                </a:solidFill>
              </a:rPr>
              <a:t>CatWISE and Planck</a:t>
            </a:r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0B562557-690C-A5C0-A781-87E3297B57F5}"/>
              </a:ext>
            </a:extLst>
          </p:cNvPr>
          <p:cNvSpPr txBox="1">
            <a:spLocks/>
          </p:cNvSpPr>
          <p:nvPr/>
        </p:nvSpPr>
        <p:spPr>
          <a:xfrm>
            <a:off x="5776810" y="4956784"/>
            <a:ext cx="5257464" cy="678574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>
                <a:solidFill>
                  <a:srgbClr val="414141"/>
                </a:solidFill>
              </a:rPr>
              <a:t>A </a:t>
            </a:r>
            <a:r>
              <a:rPr lang="en-US" sz="2400" b="1" i="1" dirty="0">
                <a:solidFill>
                  <a:srgbClr val="414141"/>
                </a:solidFill>
              </a:rPr>
              <a:t>reduction</a:t>
            </a:r>
            <a:r>
              <a:rPr lang="en-US" sz="2400" dirty="0">
                <a:solidFill>
                  <a:srgbClr val="414141"/>
                </a:solidFill>
              </a:rPr>
              <a:t> in tension from 5.1–5.5</a:t>
            </a:r>
            <a:r>
              <a:rPr lang="el-GR" sz="2400" dirty="0">
                <a:solidFill>
                  <a:srgbClr val="414141"/>
                </a:solidFill>
              </a:rPr>
              <a:t>σ</a:t>
            </a:r>
            <a:r>
              <a:rPr lang="en-AU" sz="2800" dirty="0">
                <a:solidFill>
                  <a:srgbClr val="414141"/>
                </a:solidFill>
              </a:rPr>
              <a:t>!</a:t>
            </a:r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A32141EF-97B0-C5AD-CF15-C520ED45252C}"/>
              </a:ext>
            </a:extLst>
          </p:cNvPr>
          <p:cNvSpPr txBox="1">
            <a:spLocks/>
          </p:cNvSpPr>
          <p:nvPr/>
        </p:nvSpPr>
        <p:spPr>
          <a:xfrm>
            <a:off x="6703201" y="6147672"/>
            <a:ext cx="5525884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2026, in prep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04A366BE-ECDA-3EE2-0899-400458340C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49499" y="3872290"/>
            <a:ext cx="1682216" cy="56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33" grpId="0"/>
      <p:bldP spid="34" grpId="0"/>
      <p:bldP spid="41" grpId="0"/>
      <p:bldP spid="48" grpId="0"/>
      <p:bldP spid="49" grpId="0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5D278-113A-0509-9BC9-2405F05B8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roup 160">
            <a:extLst>
              <a:ext uri="{FF2B5EF4-FFF2-40B4-BE49-F238E27FC236}">
                <a16:creationId xmlns:a16="http://schemas.microsoft.com/office/drawing/2014/main" id="{1276FD27-233F-64D9-CFE0-CC08E69D8A5D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2BBDEEE-068A-5531-59D0-0FDF7C08F8AC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706696CF-4982-8FD8-8843-24CC4B07B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0C802800-8AE3-A57E-7179-0397F6A95D0A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43238C51-DD24-41EF-104C-0B9E6C97ED92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68" name="Text Placeholder 3">
                  <a:extLst>
                    <a:ext uri="{FF2B5EF4-FFF2-40B4-BE49-F238E27FC236}">
                      <a16:creationId xmlns:a16="http://schemas.microsoft.com/office/drawing/2014/main" id="{D6F1E3CD-B118-A487-A92E-014E246168E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169" name="Text Placeholder 3">
                  <a:extLst>
                    <a:ext uri="{FF2B5EF4-FFF2-40B4-BE49-F238E27FC236}">
                      <a16:creationId xmlns:a16="http://schemas.microsoft.com/office/drawing/2014/main" id="{A469BE32-B11E-1CE3-5282-AB4B54AA2E3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63" name="Text Placeholder 3">
              <a:extLst>
                <a:ext uri="{FF2B5EF4-FFF2-40B4-BE49-F238E27FC236}">
                  <a16:creationId xmlns:a16="http://schemas.microsoft.com/office/drawing/2014/main" id="{C937ED76-7E70-756F-24E4-10088408B98B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13</a:t>
              </a:r>
            </a:p>
          </p:txBody>
        </p:sp>
        <p:sp>
          <p:nvSpPr>
            <p:cNvPr id="164" name="Text Placeholder 3">
              <a:extLst>
                <a:ext uri="{FF2B5EF4-FFF2-40B4-BE49-F238E27FC236}">
                  <a16:creationId xmlns:a16="http://schemas.microsoft.com/office/drawing/2014/main" id="{6DC0380C-4CC0-B7B8-082D-188C9EEFEF8C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10AD2582-EC83-22E2-7436-37605BE81812}"/>
              </a:ext>
            </a:extLst>
          </p:cNvPr>
          <p:cNvSpPr txBox="1">
            <a:spLocks/>
          </p:cNvSpPr>
          <p:nvPr/>
        </p:nvSpPr>
        <p:spPr>
          <a:xfrm>
            <a:off x="710697" y="1140125"/>
            <a:ext cx="10150422" cy="242049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Use an </a:t>
            </a:r>
            <a:r>
              <a:rPr lang="en-US" sz="2400" b="1" dirty="0">
                <a:solidFill>
                  <a:srgbClr val="414141"/>
                </a:solidFill>
              </a:rPr>
              <a:t>ensemble</a:t>
            </a:r>
            <a:r>
              <a:rPr lang="en-US" sz="2400" dirty="0">
                <a:solidFill>
                  <a:srgbClr val="414141"/>
                </a:solidFill>
              </a:rPr>
              <a:t> to construct the in concordance       distribution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7BE0C3-616A-FE47-B228-A01B5D93B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Future of the Tensionnet 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E02F44-5BDC-14AC-F4A6-2F212F523F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634" t="29930" r="1716" b="41510"/>
          <a:stretch>
            <a:fillRect/>
          </a:stretch>
        </p:blipFill>
        <p:spPr>
          <a:xfrm>
            <a:off x="7664065" y="1303139"/>
            <a:ext cx="281744" cy="357738"/>
          </a:xfrm>
          <a:prstGeom prst="rect">
            <a:avLst/>
          </a:prstGeom>
        </p:spPr>
      </p:pic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110CA3F2-8F7F-0575-C9FD-C7F365C05979}"/>
              </a:ext>
            </a:extLst>
          </p:cNvPr>
          <p:cNvSpPr txBox="1">
            <a:spLocks/>
          </p:cNvSpPr>
          <p:nvPr/>
        </p:nvSpPr>
        <p:spPr>
          <a:xfrm>
            <a:off x="710697" y="4135909"/>
            <a:ext cx="10150422" cy="129106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Extend simulations to use a </a:t>
            </a:r>
            <a:r>
              <a:rPr lang="en-US" sz="2400" b="1" dirty="0">
                <a:solidFill>
                  <a:srgbClr val="414141"/>
                </a:solidFill>
              </a:rPr>
              <a:t>general Poisson </a:t>
            </a:r>
            <a:r>
              <a:rPr lang="en-US" sz="2400" dirty="0">
                <a:solidFill>
                  <a:srgbClr val="414141"/>
                </a:solidFill>
              </a:rPr>
              <a:t>form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48DCD5E2-A2CD-7E84-7976-683B9DA96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05" y="1864098"/>
            <a:ext cx="1811634" cy="117657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AA67D56-8203-15E6-C21B-1C963734C2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6401" y="1900834"/>
            <a:ext cx="3379567" cy="219488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9C6275B-81A6-69DF-2A19-8B7F6FC71F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731" y="2408243"/>
            <a:ext cx="1811634" cy="1176578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0745B00-5F45-7C8D-F021-0E3A18A13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791" y="2883151"/>
            <a:ext cx="1811634" cy="1176578"/>
          </a:xfrm>
          <a:prstGeom prst="rect">
            <a:avLst/>
          </a:prstGeom>
        </p:spPr>
      </p:pic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7EB9A249-B937-729C-CCBC-03A15ED2F32E}"/>
              </a:ext>
            </a:extLst>
          </p:cNvPr>
          <p:cNvCxnSpPr>
            <a:cxnSpLocks/>
          </p:cNvCxnSpPr>
          <p:nvPr/>
        </p:nvCxnSpPr>
        <p:spPr>
          <a:xfrm flipV="1">
            <a:off x="5928182" y="2508112"/>
            <a:ext cx="661943" cy="69158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7E2BF71-97BB-9919-6D90-D84D81BBAD1D}"/>
              </a:ext>
            </a:extLst>
          </p:cNvPr>
          <p:cNvCxnSpPr>
            <a:cxnSpLocks/>
          </p:cNvCxnSpPr>
          <p:nvPr/>
        </p:nvCxnSpPr>
        <p:spPr>
          <a:xfrm flipV="1">
            <a:off x="4051251" y="2513481"/>
            <a:ext cx="2541872" cy="151547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>
            <a:extLst>
              <a:ext uri="{FF2B5EF4-FFF2-40B4-BE49-F238E27FC236}">
                <a16:creationId xmlns:a16="http://schemas.microsoft.com/office/drawing/2014/main" id="{63B68D1A-61F1-139A-4E7F-46F4423BD744}"/>
              </a:ext>
            </a:extLst>
          </p:cNvPr>
          <p:cNvCxnSpPr>
            <a:cxnSpLocks/>
          </p:cNvCxnSpPr>
          <p:nvPr/>
        </p:nvCxnSpPr>
        <p:spPr>
          <a:xfrm>
            <a:off x="2239617" y="2097694"/>
            <a:ext cx="4350508" cy="41041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8" name="Text Placeholder 12">
            <a:extLst>
              <a:ext uri="{FF2B5EF4-FFF2-40B4-BE49-F238E27FC236}">
                <a16:creationId xmlns:a16="http://schemas.microsoft.com/office/drawing/2014/main" id="{E67C44EF-23BF-EC47-A4FD-7F816063DE79}"/>
              </a:ext>
            </a:extLst>
          </p:cNvPr>
          <p:cNvSpPr txBox="1">
            <a:spLocks/>
          </p:cNvSpPr>
          <p:nvPr/>
        </p:nvSpPr>
        <p:spPr>
          <a:xfrm>
            <a:off x="710697" y="4760442"/>
            <a:ext cx="10150422" cy="66286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Simulation cost: consider </a:t>
            </a:r>
            <a:r>
              <a:rPr lang="en-US" sz="2400" b="1" dirty="0">
                <a:solidFill>
                  <a:srgbClr val="414141"/>
                </a:solidFill>
              </a:rPr>
              <a:t>sequential</a:t>
            </a:r>
            <a:r>
              <a:rPr lang="en-US" sz="2400" dirty="0">
                <a:solidFill>
                  <a:srgbClr val="414141"/>
                </a:solidFill>
              </a:rPr>
              <a:t> training instead of </a:t>
            </a:r>
            <a:r>
              <a:rPr lang="en-US" sz="2400" b="1" dirty="0">
                <a:solidFill>
                  <a:srgbClr val="414141"/>
                </a:solidFill>
              </a:rPr>
              <a:t>amortised</a:t>
            </a:r>
          </a:p>
        </p:txBody>
      </p:sp>
      <p:sp>
        <p:nvSpPr>
          <p:cNvPr id="159" name="Text Placeholder 2">
            <a:extLst>
              <a:ext uri="{FF2B5EF4-FFF2-40B4-BE49-F238E27FC236}">
                <a16:creationId xmlns:a16="http://schemas.microsoft.com/office/drawing/2014/main" id="{B6431291-DA74-0B41-3028-BD83919AC4E8}"/>
              </a:ext>
            </a:extLst>
          </p:cNvPr>
          <p:cNvSpPr txBox="1">
            <a:spLocks/>
          </p:cNvSpPr>
          <p:nvPr/>
        </p:nvSpPr>
        <p:spPr>
          <a:xfrm>
            <a:off x="7677937" y="6147672"/>
            <a:ext cx="4551147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Böhme et al., 2025, Phys. Rev. Lett. 135, 201001</a:t>
            </a:r>
          </a:p>
        </p:txBody>
      </p:sp>
      <p:sp>
        <p:nvSpPr>
          <p:cNvPr id="160" name="Text Placeholder 12">
            <a:extLst>
              <a:ext uri="{FF2B5EF4-FFF2-40B4-BE49-F238E27FC236}">
                <a16:creationId xmlns:a16="http://schemas.microsoft.com/office/drawing/2014/main" id="{4E53AFD7-D2A5-BEF4-8E14-7B66525EA9BD}"/>
              </a:ext>
            </a:extLst>
          </p:cNvPr>
          <p:cNvSpPr txBox="1">
            <a:spLocks/>
          </p:cNvSpPr>
          <p:nvPr/>
        </p:nvSpPr>
        <p:spPr>
          <a:xfrm>
            <a:off x="710697" y="5387361"/>
            <a:ext cx="11132258" cy="66286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414141"/>
                </a:solidFill>
              </a:rPr>
              <a:t>Extend to </a:t>
            </a:r>
            <a:r>
              <a:rPr lang="en-US" sz="2400" b="1" dirty="0">
                <a:solidFill>
                  <a:srgbClr val="414141"/>
                </a:solidFill>
              </a:rPr>
              <a:t>more surveys</a:t>
            </a:r>
            <a:r>
              <a:rPr lang="en-US" sz="2400" dirty="0">
                <a:solidFill>
                  <a:srgbClr val="414141"/>
                </a:solidFill>
              </a:rPr>
              <a:t>, e.g. RACS-mid/high, EMU, LSST, Euclid, SKA-mocks</a:t>
            </a:r>
            <a:endParaRPr lang="en-US" sz="2400" b="1" dirty="0">
              <a:solidFill>
                <a:srgbClr val="4141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5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8" grpId="0"/>
      <p:bldP spid="159" grpId="0"/>
      <p:bldP spid="1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73458-A253-F7F8-E559-003E40637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white and blue dotted oval&#10;&#10;AI-generated content may be incorrect.">
            <a:extLst>
              <a:ext uri="{FF2B5EF4-FFF2-40B4-BE49-F238E27FC236}">
                <a16:creationId xmlns:a16="http://schemas.microsoft.com/office/drawing/2014/main" id="{EA631D6E-62E9-DDC7-E86D-7B27820FA6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868" t="19797" r="15124" b="26852"/>
          <a:stretch>
            <a:fillRect/>
          </a:stretch>
        </p:blipFill>
        <p:spPr>
          <a:xfrm>
            <a:off x="7946320" y="520219"/>
            <a:ext cx="3643721" cy="3534407"/>
          </a:xfrm>
          <a:prstGeom prst="rect">
            <a:avLst/>
          </a:prstGeom>
          <a:ln w="38100">
            <a:solidFill>
              <a:srgbClr val="414141"/>
            </a:solidFill>
          </a:ln>
        </p:spPr>
      </p:pic>
      <p:grpSp>
        <p:nvGrpSpPr>
          <p:cNvPr id="161" name="Group 160">
            <a:extLst>
              <a:ext uri="{FF2B5EF4-FFF2-40B4-BE49-F238E27FC236}">
                <a16:creationId xmlns:a16="http://schemas.microsoft.com/office/drawing/2014/main" id="{3602B59D-C374-EA52-EBAA-5C2B758D85D3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58C155DA-A4F8-B7E5-3E23-03E0A646B82E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31093DD3-A9A1-676E-D276-356DA3DD9E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DBAF52B5-E000-9BC0-90CF-D9EC101D3922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167" name="Rectangle 166">
                  <a:extLst>
                    <a:ext uri="{FF2B5EF4-FFF2-40B4-BE49-F238E27FC236}">
                      <a16:creationId xmlns:a16="http://schemas.microsoft.com/office/drawing/2014/main" id="{BEAAF988-3EA4-B1D9-8128-C9D98A0C741A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68" name="Text Placeholder 3">
                  <a:extLst>
                    <a:ext uri="{FF2B5EF4-FFF2-40B4-BE49-F238E27FC236}">
                      <a16:creationId xmlns:a16="http://schemas.microsoft.com/office/drawing/2014/main" id="{32332466-B7F8-A54B-8A98-FDD088B60E1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169" name="Text Placeholder 3">
                  <a:extLst>
                    <a:ext uri="{FF2B5EF4-FFF2-40B4-BE49-F238E27FC236}">
                      <a16:creationId xmlns:a16="http://schemas.microsoft.com/office/drawing/2014/main" id="{9E68A0CB-C6AD-ED25-3663-D1D736CF86C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63" name="Text Placeholder 3">
              <a:extLst>
                <a:ext uri="{FF2B5EF4-FFF2-40B4-BE49-F238E27FC236}">
                  <a16:creationId xmlns:a16="http://schemas.microsoft.com/office/drawing/2014/main" id="{69A3F69B-0506-9DB0-8A68-8CD9318A687D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14</a:t>
              </a:r>
            </a:p>
          </p:txBody>
        </p:sp>
        <p:sp>
          <p:nvSpPr>
            <p:cNvPr id="164" name="Text Placeholder 3">
              <a:extLst>
                <a:ext uri="{FF2B5EF4-FFF2-40B4-BE49-F238E27FC236}">
                  <a16:creationId xmlns:a16="http://schemas.microsoft.com/office/drawing/2014/main" id="{33D0EAAE-F2E5-B92F-EC4F-4EC016DFA4F8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EB7006-B39C-627E-71FA-AE8775C02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Summary &amp; Conclusions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DF4A78-4B84-D68A-2853-4B6C26731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79733" y="3642337"/>
            <a:ext cx="152793" cy="1708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AC227C-444C-6EA1-990F-2A807CC0A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1865" y="4419589"/>
            <a:ext cx="152793" cy="6095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5A1A90-F2FB-6A90-8A64-9B07C3EB9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2152" y="5520817"/>
            <a:ext cx="152793" cy="609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BFC8002-199D-C68E-5CB2-A4C9321224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3279" y="5112445"/>
            <a:ext cx="1184228" cy="1184228"/>
          </a:xfrm>
          <a:prstGeom prst="ellipse">
            <a:avLst/>
          </a:prstGeom>
        </p:spPr>
      </p:pic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CD2D5F84-CD21-1242-90E7-489A2D88EA74}"/>
              </a:ext>
            </a:extLst>
          </p:cNvPr>
          <p:cNvSpPr txBox="1">
            <a:spLocks/>
          </p:cNvSpPr>
          <p:nvPr/>
        </p:nvSpPr>
        <p:spPr>
          <a:xfrm>
            <a:off x="710041" y="2983039"/>
            <a:ext cx="6712080" cy="487692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414141"/>
                </a:solidFill>
              </a:rPr>
              <a:t>Trained on simulations of </a:t>
            </a:r>
            <a:r>
              <a:rPr lang="en-US" sz="2100" b="1" dirty="0">
                <a:solidFill>
                  <a:srgbClr val="414141"/>
                </a:solidFill>
              </a:rPr>
              <a:t>Planck</a:t>
            </a:r>
            <a:r>
              <a:rPr lang="en-US" sz="2100" dirty="0">
                <a:solidFill>
                  <a:srgbClr val="414141"/>
                </a:solidFill>
              </a:rPr>
              <a:t>, </a:t>
            </a:r>
            <a:r>
              <a:rPr lang="en-US" sz="2100" b="1" dirty="0">
                <a:solidFill>
                  <a:srgbClr val="414141"/>
                </a:solidFill>
              </a:rPr>
              <a:t>NVSS</a:t>
            </a:r>
            <a:r>
              <a:rPr lang="en-US" sz="2100" dirty="0">
                <a:solidFill>
                  <a:srgbClr val="414141"/>
                </a:solidFill>
              </a:rPr>
              <a:t>, </a:t>
            </a:r>
            <a:r>
              <a:rPr lang="en-US" sz="2100" b="1" dirty="0">
                <a:solidFill>
                  <a:srgbClr val="414141"/>
                </a:solidFill>
              </a:rPr>
              <a:t>RACS-low1</a:t>
            </a:r>
            <a:r>
              <a:rPr lang="en-US" sz="2100" dirty="0">
                <a:solidFill>
                  <a:srgbClr val="414141"/>
                </a:solidFill>
              </a:rPr>
              <a:t>, and </a:t>
            </a:r>
            <a:r>
              <a:rPr lang="en-US" sz="2100" b="1" dirty="0">
                <a:solidFill>
                  <a:srgbClr val="414141"/>
                </a:solidFill>
              </a:rPr>
              <a:t>CatWISE</a:t>
            </a:r>
            <a:r>
              <a:rPr lang="en-US" sz="2100" dirty="0">
                <a:solidFill>
                  <a:srgbClr val="414141"/>
                </a:solidFill>
              </a:rPr>
              <a:t>, the Tensionnet reproduces </a:t>
            </a:r>
            <a:r>
              <a:rPr lang="en-US" sz="2100" b="1" dirty="0">
                <a:solidFill>
                  <a:srgbClr val="414141"/>
                </a:solidFill>
              </a:rPr>
              <a:t>tension measurements </a:t>
            </a:r>
            <a:r>
              <a:rPr lang="en-US" sz="2100" dirty="0">
                <a:solidFill>
                  <a:srgbClr val="414141"/>
                </a:solidFill>
              </a:rPr>
              <a:t>comparable with recent literature.</a:t>
            </a:r>
            <a:endParaRPr lang="en-AU" sz="2100" dirty="0">
              <a:solidFill>
                <a:srgbClr val="414141"/>
              </a:solidFill>
            </a:endParaRP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96D6EB12-6F26-A586-D490-04F16456AF95}"/>
              </a:ext>
            </a:extLst>
          </p:cNvPr>
          <p:cNvSpPr txBox="1">
            <a:spLocks/>
          </p:cNvSpPr>
          <p:nvPr/>
        </p:nvSpPr>
        <p:spPr>
          <a:xfrm>
            <a:off x="710696" y="1201594"/>
            <a:ext cx="6712080" cy="108582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AU" sz="2100" dirty="0">
                <a:solidFill>
                  <a:srgbClr val="414141"/>
                </a:solidFill>
              </a:rPr>
              <a:t>The </a:t>
            </a:r>
            <a:r>
              <a:rPr lang="en-AU" sz="2100" b="1" dirty="0">
                <a:solidFill>
                  <a:srgbClr val="414141"/>
                </a:solidFill>
              </a:rPr>
              <a:t>cosmic dipole tension</a:t>
            </a:r>
            <a:r>
              <a:rPr lang="en-AU" sz="2100" dirty="0">
                <a:solidFill>
                  <a:srgbClr val="414141"/>
                </a:solidFill>
              </a:rPr>
              <a:t> appears to be one of the </a:t>
            </a:r>
            <a:r>
              <a:rPr lang="en-AU" sz="2100" b="1" dirty="0">
                <a:solidFill>
                  <a:srgbClr val="414141"/>
                </a:solidFill>
              </a:rPr>
              <a:t>most significant</a:t>
            </a:r>
            <a:r>
              <a:rPr lang="en-AU" sz="2100" dirty="0">
                <a:solidFill>
                  <a:srgbClr val="414141"/>
                </a:solidFill>
              </a:rPr>
              <a:t> tensions and is reinforced by Bayesian Suspiciousness (arXiv 2509.18689).</a:t>
            </a: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8E53A2E5-3584-D0AD-396F-B3EC3851E011}"/>
              </a:ext>
            </a:extLst>
          </p:cNvPr>
          <p:cNvSpPr txBox="1">
            <a:spLocks/>
          </p:cNvSpPr>
          <p:nvPr/>
        </p:nvSpPr>
        <p:spPr>
          <a:xfrm>
            <a:off x="710696" y="2253424"/>
            <a:ext cx="6712080" cy="7296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414141"/>
                </a:solidFill>
              </a:rPr>
              <a:t>We introduce a </a:t>
            </a:r>
            <a:r>
              <a:rPr lang="en-US" sz="2100" b="1" dirty="0">
                <a:solidFill>
                  <a:srgbClr val="414141"/>
                </a:solidFill>
              </a:rPr>
              <a:t>Tensionnet</a:t>
            </a:r>
            <a:r>
              <a:rPr lang="en-US" sz="2100" dirty="0">
                <a:solidFill>
                  <a:srgbClr val="414141"/>
                </a:solidFill>
              </a:rPr>
              <a:t> architecture purpose-built for </a:t>
            </a:r>
            <a:r>
              <a:rPr lang="en-US" sz="2100" b="1" dirty="0">
                <a:solidFill>
                  <a:srgbClr val="414141"/>
                </a:solidFill>
              </a:rPr>
              <a:t>dipole tensions </a:t>
            </a:r>
            <a:r>
              <a:rPr lang="en-US" sz="2100" dirty="0">
                <a:solidFill>
                  <a:srgbClr val="414141"/>
                </a:solidFill>
              </a:rPr>
              <a:t>on the </a:t>
            </a:r>
            <a:r>
              <a:rPr lang="en-US" sz="2100" b="1" dirty="0">
                <a:solidFill>
                  <a:srgbClr val="414141"/>
                </a:solidFill>
              </a:rPr>
              <a:t>HEALP</a:t>
            </a:r>
            <a:r>
              <a:rPr lang="en-US" sz="2100" b="1" cap="small" dirty="0">
                <a:solidFill>
                  <a:srgbClr val="414141"/>
                </a:solidFill>
              </a:rPr>
              <a:t>ix</a:t>
            </a:r>
            <a:r>
              <a:rPr lang="en-US" sz="2100" dirty="0">
                <a:solidFill>
                  <a:srgbClr val="414141"/>
                </a:solidFill>
              </a:rPr>
              <a:t> sphere.</a:t>
            </a:r>
            <a:endParaRPr lang="en-AU" sz="2100" dirty="0">
              <a:solidFill>
                <a:srgbClr val="414141"/>
              </a:solidFill>
            </a:endParaRPr>
          </a:p>
        </p:txBody>
      </p:sp>
      <p:sp>
        <p:nvSpPr>
          <p:cNvPr id="57" name="Text Placeholder 12">
            <a:extLst>
              <a:ext uri="{FF2B5EF4-FFF2-40B4-BE49-F238E27FC236}">
                <a16:creationId xmlns:a16="http://schemas.microsoft.com/office/drawing/2014/main" id="{A8A55CAF-E1A8-F628-739B-772C32FE97D9}"/>
              </a:ext>
            </a:extLst>
          </p:cNvPr>
          <p:cNvSpPr txBox="1">
            <a:spLocks/>
          </p:cNvSpPr>
          <p:nvPr/>
        </p:nvSpPr>
        <p:spPr>
          <a:xfrm>
            <a:off x="711311" y="4028494"/>
            <a:ext cx="6644194" cy="11193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414141"/>
                </a:solidFill>
              </a:rPr>
              <a:t>Applied to </a:t>
            </a:r>
            <a:r>
              <a:rPr lang="en-US" sz="2100" b="1" dirty="0">
                <a:solidFill>
                  <a:srgbClr val="414141"/>
                </a:solidFill>
              </a:rPr>
              <a:t>CatWISE </a:t>
            </a:r>
            <a:r>
              <a:rPr lang="en-US" sz="2100" dirty="0">
                <a:solidFill>
                  <a:srgbClr val="414141"/>
                </a:solidFill>
              </a:rPr>
              <a:t>simulations</a:t>
            </a:r>
            <a:r>
              <a:rPr lang="en-US" sz="2100" b="1" dirty="0">
                <a:solidFill>
                  <a:srgbClr val="414141"/>
                </a:solidFill>
              </a:rPr>
              <a:t> </a:t>
            </a:r>
            <a:r>
              <a:rPr lang="en-US" sz="2100" dirty="0">
                <a:solidFill>
                  <a:srgbClr val="414141"/>
                </a:solidFill>
              </a:rPr>
              <a:t>that model an </a:t>
            </a:r>
            <a:r>
              <a:rPr lang="en-US" sz="2100" b="1" dirty="0">
                <a:solidFill>
                  <a:srgbClr val="414141"/>
                </a:solidFill>
              </a:rPr>
              <a:t>Eddington-bias systematic</a:t>
            </a:r>
            <a:r>
              <a:rPr lang="en-US" sz="2100" dirty="0">
                <a:solidFill>
                  <a:srgbClr val="414141"/>
                </a:solidFill>
              </a:rPr>
              <a:t>, the Tensionnet uncovers a </a:t>
            </a:r>
            <a:r>
              <a:rPr lang="en-US" sz="2100" b="1" dirty="0">
                <a:solidFill>
                  <a:srgbClr val="414141"/>
                </a:solidFill>
              </a:rPr>
              <a:t>3.8</a:t>
            </a:r>
            <a:r>
              <a:rPr lang="el-GR" sz="2100" b="1" dirty="0">
                <a:solidFill>
                  <a:srgbClr val="414141"/>
                </a:solidFill>
              </a:rPr>
              <a:t>σ </a:t>
            </a:r>
            <a:r>
              <a:rPr lang="en-US" sz="2100" b="1" dirty="0">
                <a:solidFill>
                  <a:srgbClr val="414141"/>
                </a:solidFill>
              </a:rPr>
              <a:t>CatWISE–Planck tension </a:t>
            </a:r>
            <a:r>
              <a:rPr lang="el-GR" sz="2100" dirty="0">
                <a:solidFill>
                  <a:srgbClr val="414141"/>
                </a:solidFill>
              </a:rPr>
              <a:t>(</a:t>
            </a:r>
            <a:r>
              <a:rPr lang="en-US" sz="2100" dirty="0">
                <a:solidFill>
                  <a:srgbClr val="414141"/>
                </a:solidFill>
              </a:rPr>
              <a:t>reduced from &gt;5</a:t>
            </a:r>
            <a:r>
              <a:rPr lang="el-GR" sz="2100" dirty="0">
                <a:solidFill>
                  <a:srgbClr val="414141"/>
                </a:solidFill>
              </a:rPr>
              <a:t>σ).</a:t>
            </a:r>
            <a:endParaRPr lang="en-AU" sz="2100" dirty="0">
              <a:solidFill>
                <a:srgbClr val="414141"/>
              </a:solidFill>
            </a:endParaRP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C80B817-E711-F080-74FD-C4FD23E39640}"/>
              </a:ext>
            </a:extLst>
          </p:cNvPr>
          <p:cNvSpPr txBox="1">
            <a:spLocks/>
          </p:cNvSpPr>
          <p:nvPr/>
        </p:nvSpPr>
        <p:spPr>
          <a:xfrm>
            <a:off x="713295" y="5080324"/>
            <a:ext cx="6710810" cy="11193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solidFill>
                  <a:srgbClr val="414141"/>
                </a:solidFill>
              </a:rPr>
              <a:t>Given the need to </a:t>
            </a:r>
            <a:r>
              <a:rPr lang="en-US" sz="2100" b="1" dirty="0">
                <a:solidFill>
                  <a:srgbClr val="414141"/>
                </a:solidFill>
              </a:rPr>
              <a:t>enable systematics </a:t>
            </a:r>
            <a:r>
              <a:rPr lang="en-US" sz="2100" dirty="0">
                <a:solidFill>
                  <a:srgbClr val="414141"/>
                </a:solidFill>
              </a:rPr>
              <a:t>for </a:t>
            </a:r>
            <a:r>
              <a:rPr lang="en-US" sz="2100" b="1" dirty="0">
                <a:solidFill>
                  <a:srgbClr val="414141"/>
                </a:solidFill>
              </a:rPr>
              <a:t>current</a:t>
            </a:r>
            <a:r>
              <a:rPr lang="en-US" sz="2100" dirty="0">
                <a:solidFill>
                  <a:srgbClr val="414141"/>
                </a:solidFill>
              </a:rPr>
              <a:t> and </a:t>
            </a:r>
            <a:r>
              <a:rPr lang="en-US" sz="2100" b="1" dirty="0">
                <a:solidFill>
                  <a:srgbClr val="414141"/>
                </a:solidFill>
              </a:rPr>
              <a:t>near-future </a:t>
            </a:r>
            <a:r>
              <a:rPr lang="en-US" sz="2100" dirty="0">
                <a:solidFill>
                  <a:srgbClr val="414141"/>
                </a:solidFill>
              </a:rPr>
              <a:t>surveys, Tensionnets pave the way to </a:t>
            </a:r>
            <a:r>
              <a:rPr lang="en-US" sz="2100" b="1" dirty="0">
                <a:solidFill>
                  <a:srgbClr val="414141"/>
                </a:solidFill>
              </a:rPr>
              <a:t>untangling</a:t>
            </a:r>
            <a:r>
              <a:rPr lang="en-US" sz="2100" dirty="0">
                <a:solidFill>
                  <a:srgbClr val="414141"/>
                </a:solidFill>
              </a:rPr>
              <a:t> the cosmic dipole anomaly…</a:t>
            </a:r>
            <a:endParaRPr lang="en-AU" sz="2100" dirty="0">
              <a:solidFill>
                <a:srgbClr val="414141"/>
              </a:solidFill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13A93DCC-46C0-64EF-E09E-A9EDE3BB0AC8}"/>
              </a:ext>
            </a:extLst>
          </p:cNvPr>
          <p:cNvSpPr txBox="1">
            <a:spLocks/>
          </p:cNvSpPr>
          <p:nvPr/>
        </p:nvSpPr>
        <p:spPr>
          <a:xfrm>
            <a:off x="7675510" y="4178059"/>
            <a:ext cx="4129068" cy="11193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Is the </a:t>
            </a:r>
            <a:r>
              <a:rPr lang="en-AU" sz="2400" b="1" dirty="0">
                <a:solidFill>
                  <a:schemeClr val="accent5">
                    <a:lumMod val="75000"/>
                  </a:schemeClr>
                </a:solidFill>
              </a:rPr>
              <a:t>Kiwiverse</a:t>
            </a:r>
            <a:r>
              <a:rPr lang="en-AU" sz="2400" dirty="0">
                <a:solidFill>
                  <a:schemeClr val="accent5">
                    <a:lumMod val="75000"/>
                  </a:schemeClr>
                </a:solidFill>
              </a:rPr>
              <a:t> homogeneous and isotropic?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5E00567-C9A8-EE07-9085-CD34525D7053}"/>
              </a:ext>
            </a:extLst>
          </p:cNvPr>
          <p:cNvSpPr txBox="1">
            <a:spLocks/>
          </p:cNvSpPr>
          <p:nvPr/>
        </p:nvSpPr>
        <p:spPr>
          <a:xfrm>
            <a:off x="7533852" y="5150348"/>
            <a:ext cx="2749700" cy="574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pPr algn="ctr"/>
            <a:r>
              <a:rPr lang="en-US" sz="3733" dirty="0">
                <a:latin typeface="+mn-lt"/>
              </a:rPr>
              <a:t>Thank you.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38878EE-73DD-5499-0184-4D48160E6DDE}"/>
              </a:ext>
            </a:extLst>
          </p:cNvPr>
          <p:cNvSpPr txBox="1">
            <a:spLocks/>
          </p:cNvSpPr>
          <p:nvPr/>
        </p:nvSpPr>
        <p:spPr>
          <a:xfrm>
            <a:off x="7782920" y="5807725"/>
            <a:ext cx="2295010" cy="111937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4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astromali.com/</a:t>
            </a:r>
          </a:p>
        </p:txBody>
      </p:sp>
    </p:spTree>
    <p:extLst>
      <p:ext uri="{BB962C8B-B14F-4D97-AF65-F5344CB8AC3E}">
        <p14:creationId xmlns:p14="http://schemas.microsoft.com/office/powerpoint/2010/main" val="238116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5" grpId="0"/>
      <p:bldP spid="57" grpId="0"/>
      <p:bldP spid="9" grpId="0"/>
      <p:bldP spid="12" grpId="0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C40EB-977A-D773-EEEE-9E6CAFB03524}"/>
              </a:ext>
            </a:extLst>
          </p:cNvPr>
          <p:cNvSpPr txBox="1">
            <a:spLocks/>
          </p:cNvSpPr>
          <p:nvPr/>
        </p:nvSpPr>
        <p:spPr>
          <a:xfrm>
            <a:off x="2101850" y="2901078"/>
            <a:ext cx="7988300" cy="49244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latin typeface="+mn-lt"/>
              </a:rPr>
              <a:t>The Cosmological Principle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66CC9A3-36CB-D897-C4E7-A4FCC88E1EAE}"/>
              </a:ext>
            </a:extLst>
          </p:cNvPr>
          <p:cNvCxnSpPr>
            <a:cxnSpLocks/>
          </p:cNvCxnSpPr>
          <p:nvPr/>
        </p:nvCxnSpPr>
        <p:spPr>
          <a:xfrm flipH="1">
            <a:off x="2385391" y="5211936"/>
            <a:ext cx="1153392" cy="185013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4F86A91-02BC-4DB0-EA08-45905541E586}"/>
              </a:ext>
            </a:extLst>
          </p:cNvPr>
          <p:cNvCxnSpPr>
            <a:cxnSpLocks/>
          </p:cNvCxnSpPr>
          <p:nvPr/>
        </p:nvCxnSpPr>
        <p:spPr>
          <a:xfrm flipV="1">
            <a:off x="1500808" y="3117482"/>
            <a:ext cx="301486" cy="921024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4EB9DD-C01B-1015-8723-F563836E3811}"/>
              </a:ext>
            </a:extLst>
          </p:cNvPr>
          <p:cNvCxnSpPr>
            <a:cxnSpLocks/>
          </p:cNvCxnSpPr>
          <p:nvPr/>
        </p:nvCxnSpPr>
        <p:spPr>
          <a:xfrm flipH="1" flipV="1">
            <a:off x="5055703" y="4147744"/>
            <a:ext cx="231914" cy="881456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1FF2A41-0D69-495E-4DE6-7F75816EC611}"/>
              </a:ext>
            </a:extLst>
          </p:cNvPr>
          <p:cNvCxnSpPr>
            <a:cxnSpLocks/>
          </p:cNvCxnSpPr>
          <p:nvPr/>
        </p:nvCxnSpPr>
        <p:spPr>
          <a:xfrm flipV="1">
            <a:off x="3120887" y="3480952"/>
            <a:ext cx="566529" cy="656853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E6D773A-C5B1-7312-1D8C-13AAF8A30112}"/>
              </a:ext>
            </a:extLst>
          </p:cNvPr>
          <p:cNvCxnSpPr>
            <a:cxnSpLocks/>
          </p:cNvCxnSpPr>
          <p:nvPr/>
        </p:nvCxnSpPr>
        <p:spPr>
          <a:xfrm flipH="1" flipV="1">
            <a:off x="4234067" y="2465342"/>
            <a:ext cx="745437" cy="328427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C83ADFF-CC32-8BD0-D733-3C5B036A24CE}"/>
              </a:ext>
            </a:extLst>
          </p:cNvPr>
          <p:cNvCxnSpPr>
            <a:cxnSpLocks/>
          </p:cNvCxnSpPr>
          <p:nvPr/>
        </p:nvCxnSpPr>
        <p:spPr>
          <a:xfrm flipH="1" flipV="1">
            <a:off x="7258876" y="5202918"/>
            <a:ext cx="593037" cy="492204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C16C17-1F55-D165-61B9-1CAEF782060F}"/>
              </a:ext>
            </a:extLst>
          </p:cNvPr>
          <p:cNvCxnSpPr>
            <a:cxnSpLocks/>
          </p:cNvCxnSpPr>
          <p:nvPr/>
        </p:nvCxnSpPr>
        <p:spPr>
          <a:xfrm>
            <a:off x="6096000" y="3500830"/>
            <a:ext cx="374373" cy="597219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2A6D68-6D15-625B-81C9-6BB1762B6997}"/>
              </a:ext>
            </a:extLst>
          </p:cNvPr>
          <p:cNvCxnSpPr>
            <a:cxnSpLocks/>
          </p:cNvCxnSpPr>
          <p:nvPr/>
        </p:nvCxnSpPr>
        <p:spPr>
          <a:xfrm flipV="1">
            <a:off x="6470373" y="4405034"/>
            <a:ext cx="768624" cy="405505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A879726-B949-920F-0DCC-45A8D3AE12E4}"/>
              </a:ext>
            </a:extLst>
          </p:cNvPr>
          <p:cNvCxnSpPr>
            <a:cxnSpLocks/>
          </p:cNvCxnSpPr>
          <p:nvPr/>
        </p:nvCxnSpPr>
        <p:spPr>
          <a:xfrm>
            <a:off x="8666922" y="3982998"/>
            <a:ext cx="241852" cy="715767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13F87FE-9AE8-D8C2-5747-D8AF2E4F73F9}"/>
              </a:ext>
            </a:extLst>
          </p:cNvPr>
          <p:cNvCxnSpPr>
            <a:cxnSpLocks/>
          </p:cNvCxnSpPr>
          <p:nvPr/>
        </p:nvCxnSpPr>
        <p:spPr>
          <a:xfrm flipV="1">
            <a:off x="7414591" y="2301662"/>
            <a:ext cx="695739" cy="482168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5B45E1A-C7E7-73DD-209B-D3B20705D2C9}"/>
              </a:ext>
            </a:extLst>
          </p:cNvPr>
          <p:cNvCxnSpPr>
            <a:cxnSpLocks/>
          </p:cNvCxnSpPr>
          <p:nvPr/>
        </p:nvCxnSpPr>
        <p:spPr>
          <a:xfrm flipH="1" flipV="1">
            <a:off x="9770165" y="3009684"/>
            <a:ext cx="884582" cy="40481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68B6CA2-4306-9618-9ABE-2B66A543B0AF}"/>
              </a:ext>
            </a:extLst>
          </p:cNvPr>
          <p:cNvCxnSpPr>
            <a:cxnSpLocks/>
          </p:cNvCxnSpPr>
          <p:nvPr/>
        </p:nvCxnSpPr>
        <p:spPr>
          <a:xfrm flipH="1" flipV="1">
            <a:off x="9814893" y="4381751"/>
            <a:ext cx="829915" cy="458605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33E7207-517F-C1A1-BD43-A34A5F7F1E79}"/>
              </a:ext>
            </a:extLst>
          </p:cNvPr>
          <p:cNvCxnSpPr>
            <a:cxnSpLocks/>
          </p:cNvCxnSpPr>
          <p:nvPr/>
        </p:nvCxnSpPr>
        <p:spPr>
          <a:xfrm flipV="1">
            <a:off x="6096000" y="2277372"/>
            <a:ext cx="0" cy="1879372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C4B6F86-F621-1651-86AC-3203933030BC}"/>
              </a:ext>
            </a:extLst>
          </p:cNvPr>
          <p:cNvCxnSpPr>
            <a:cxnSpLocks/>
          </p:cNvCxnSpPr>
          <p:nvPr/>
        </p:nvCxnSpPr>
        <p:spPr>
          <a:xfrm>
            <a:off x="6135969" y="4151101"/>
            <a:ext cx="2034000" cy="0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79948A9-10C5-DE8D-3028-C564CFA11EBF}"/>
              </a:ext>
            </a:extLst>
          </p:cNvPr>
          <p:cNvCxnSpPr>
            <a:cxnSpLocks/>
          </p:cNvCxnSpPr>
          <p:nvPr/>
        </p:nvCxnSpPr>
        <p:spPr>
          <a:xfrm>
            <a:off x="6095999" y="4145877"/>
            <a:ext cx="0" cy="2034000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F9CE71E-94DE-5B80-D5ED-38AF3DC37E2A}"/>
              </a:ext>
            </a:extLst>
          </p:cNvPr>
          <p:cNvCxnSpPr>
            <a:cxnSpLocks/>
          </p:cNvCxnSpPr>
          <p:nvPr/>
        </p:nvCxnSpPr>
        <p:spPr>
          <a:xfrm flipH="1">
            <a:off x="4016993" y="4151101"/>
            <a:ext cx="2034000" cy="0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CDD9453B-48F1-FA66-88F0-77210BB87E2F}"/>
              </a:ext>
            </a:extLst>
          </p:cNvPr>
          <p:cNvCxnSpPr>
            <a:cxnSpLocks/>
          </p:cNvCxnSpPr>
          <p:nvPr/>
        </p:nvCxnSpPr>
        <p:spPr>
          <a:xfrm flipV="1">
            <a:off x="6156320" y="2686147"/>
            <a:ext cx="1438256" cy="1438256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CDD3413D-D653-4CC7-23C7-E49B8FDD3074}"/>
              </a:ext>
            </a:extLst>
          </p:cNvPr>
          <p:cNvCxnSpPr>
            <a:cxnSpLocks/>
          </p:cNvCxnSpPr>
          <p:nvPr/>
        </p:nvCxnSpPr>
        <p:spPr>
          <a:xfrm>
            <a:off x="6119529" y="4171871"/>
            <a:ext cx="1438256" cy="1438256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0E9648B-96FD-4695-4B25-AE33770B211C}"/>
              </a:ext>
            </a:extLst>
          </p:cNvPr>
          <p:cNvCxnSpPr>
            <a:cxnSpLocks/>
          </p:cNvCxnSpPr>
          <p:nvPr/>
        </p:nvCxnSpPr>
        <p:spPr>
          <a:xfrm flipH="1">
            <a:off x="4656622" y="4154121"/>
            <a:ext cx="1438256" cy="1438256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82C58E3-FE4F-3560-BD7F-995704935A7D}"/>
              </a:ext>
            </a:extLst>
          </p:cNvPr>
          <p:cNvCxnSpPr>
            <a:cxnSpLocks/>
          </p:cNvCxnSpPr>
          <p:nvPr/>
        </p:nvCxnSpPr>
        <p:spPr>
          <a:xfrm flipH="1" flipV="1">
            <a:off x="4626722" y="2680769"/>
            <a:ext cx="1438256" cy="1438256"/>
          </a:xfrm>
          <a:prstGeom prst="straightConnector1">
            <a:avLst/>
          </a:prstGeom>
          <a:ln w="889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180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3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7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1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15274-6717-424C-289F-4C26ED73F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49E4A31-736E-04D6-DB90-D4D5C61B8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466" y="6401900"/>
            <a:ext cx="1305707" cy="1028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EA0E614-E710-9151-2124-D0DE276D2EAD}"/>
              </a:ext>
            </a:extLst>
          </p:cNvPr>
          <p:cNvGrpSpPr/>
          <p:nvPr/>
        </p:nvGrpSpPr>
        <p:grpSpPr>
          <a:xfrm>
            <a:off x="-8835" y="6337952"/>
            <a:ext cx="13476363" cy="561749"/>
            <a:chOff x="-6626" y="4753464"/>
            <a:chExt cx="10107272" cy="4213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ED03AC6-78B2-0279-5187-1FDAF9D87872}"/>
                </a:ext>
              </a:extLst>
            </p:cNvPr>
            <p:cNvSpPr/>
            <p:nvPr/>
          </p:nvSpPr>
          <p:spPr>
            <a:xfrm>
              <a:off x="-6626" y="4877777"/>
              <a:ext cx="9157252" cy="272496"/>
            </a:xfrm>
            <a:prstGeom prst="rect">
              <a:avLst/>
            </a:prstGeom>
            <a:solidFill>
              <a:srgbClr val="E645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674C4F36-AA8A-54AF-2FB8-9C8C8BC408D4}"/>
                </a:ext>
              </a:extLst>
            </p:cNvPr>
            <p:cNvSpPr txBox="1">
              <a:spLocks/>
            </p:cNvSpPr>
            <p:nvPr/>
          </p:nvSpPr>
          <p:spPr>
            <a:xfrm>
              <a:off x="89107" y="4753464"/>
              <a:ext cx="2680598" cy="414686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67" b="0" dirty="0"/>
                <a:t>mlan9395@uni.sydney.edu.au</a:t>
              </a: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6D97167B-3D2D-D02D-6CAA-38E839B0C9AB}"/>
                </a:ext>
              </a:extLst>
            </p:cNvPr>
            <p:cNvSpPr txBox="1">
              <a:spLocks/>
            </p:cNvSpPr>
            <p:nvPr/>
          </p:nvSpPr>
          <p:spPr>
            <a:xfrm>
              <a:off x="7420048" y="4760090"/>
              <a:ext cx="2680598" cy="414686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67" b="0" dirty="0"/>
                <a:t>2 / 14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3ECDCC-ACBA-A653-FB41-3E8B3521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669" y="504654"/>
            <a:ext cx="12209669" cy="49244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The Cosmic Microwave Background (CMB)</a:t>
            </a:r>
            <a:endParaRPr lang="en-US" b="1" u="sng" dirty="0">
              <a:latin typeface="+mn-lt"/>
            </a:endParaRPr>
          </a:p>
        </p:txBody>
      </p:sp>
      <p:pic>
        <p:nvPicPr>
          <p:cNvPr id="8194" name="Picture 2" descr="ESA - Planck and the cosmic microwave background">
            <a:extLst>
              <a:ext uri="{FF2B5EF4-FFF2-40B4-BE49-F238E27FC236}">
                <a16:creationId xmlns:a16="http://schemas.microsoft.com/office/drawing/2014/main" id="{12091182-9EFC-2009-425C-53237C333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563" y="1081525"/>
            <a:ext cx="9906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4D6E3-2666-E54B-BEC9-5906DD5F4973}"/>
              </a:ext>
            </a:extLst>
          </p:cNvPr>
          <p:cNvSpPr txBox="1">
            <a:spLocks/>
          </p:cNvSpPr>
          <p:nvPr/>
        </p:nvSpPr>
        <p:spPr>
          <a:xfrm>
            <a:off x="8509109" y="6147672"/>
            <a:ext cx="3719975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Image credit: </a:t>
            </a:r>
            <a:r>
              <a:rPr lang="en-AU" sz="1600" dirty="0">
                <a:solidFill>
                  <a:srgbClr val="1E76B4"/>
                </a:solidFill>
              </a:rPr>
              <a:t>Planck Collaboration</a:t>
            </a:r>
            <a:endParaRPr lang="en-AU" sz="1600" i="1" dirty="0">
              <a:solidFill>
                <a:srgbClr val="1E76B4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7D76FF-BBDC-6EBB-AAF6-6896A73A67C4}"/>
              </a:ext>
            </a:extLst>
          </p:cNvPr>
          <p:cNvSpPr txBox="1">
            <a:spLocks/>
          </p:cNvSpPr>
          <p:nvPr/>
        </p:nvSpPr>
        <p:spPr>
          <a:xfrm>
            <a:off x="4306497" y="6346787"/>
            <a:ext cx="3574131" cy="55291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67" b="0" dirty="0">
                <a:cs typeface="Arial"/>
              </a:rPr>
              <a:t>MaxEnt 2025</a:t>
            </a:r>
            <a:endParaRPr lang="en-US" sz="1867" b="0" dirty="0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810801E-6B95-8BC8-5C49-663FF5BB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03635" y="951236"/>
            <a:ext cx="10200749" cy="524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5-point Star 18">
            <a:extLst>
              <a:ext uri="{FF2B5EF4-FFF2-40B4-BE49-F238E27FC236}">
                <a16:creationId xmlns:a16="http://schemas.microsoft.com/office/drawing/2014/main" id="{358CF19D-D880-CC7B-303C-61323B6500D4}"/>
              </a:ext>
            </a:extLst>
          </p:cNvPr>
          <p:cNvSpPr/>
          <p:nvPr/>
        </p:nvSpPr>
        <p:spPr>
          <a:xfrm>
            <a:off x="7984672" y="1828800"/>
            <a:ext cx="318408" cy="318408"/>
          </a:xfrm>
          <a:prstGeom prst="star5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71BEF381-0065-E2DF-52BF-449EEEC49BA3}"/>
              </a:ext>
            </a:extLst>
          </p:cNvPr>
          <p:cNvSpPr txBox="1">
            <a:spLocks/>
          </p:cNvSpPr>
          <p:nvPr/>
        </p:nvSpPr>
        <p:spPr>
          <a:xfrm>
            <a:off x="10017612" y="1267721"/>
            <a:ext cx="3087103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i="1" dirty="0">
                <a:solidFill>
                  <a:srgbClr val="414141"/>
                </a:solidFill>
              </a:rPr>
              <a:t>v</a:t>
            </a:r>
            <a:r>
              <a:rPr lang="en-AU" sz="2000" dirty="0">
                <a:solidFill>
                  <a:srgbClr val="414141"/>
                </a:solidFill>
              </a:rPr>
              <a:t> </a:t>
            </a:r>
            <a:r>
              <a:rPr lang="el-GR" sz="2000" dirty="0">
                <a:solidFill>
                  <a:srgbClr val="414141"/>
                </a:solidFill>
              </a:rPr>
              <a:t>≈</a:t>
            </a:r>
            <a:r>
              <a:rPr lang="en-AU" sz="2000" dirty="0">
                <a:solidFill>
                  <a:srgbClr val="414141"/>
                </a:solidFill>
              </a:rPr>
              <a:t> 370 km/s</a:t>
            </a:r>
          </a:p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(𝑙, 𝑏) </a:t>
            </a:r>
            <a:r>
              <a:rPr lang="el-GR" sz="2000" dirty="0">
                <a:solidFill>
                  <a:srgbClr val="414141"/>
                </a:solidFill>
              </a:rPr>
              <a:t>≈</a:t>
            </a:r>
            <a:r>
              <a:rPr lang="en-AU" sz="2000" dirty="0">
                <a:solidFill>
                  <a:srgbClr val="414141"/>
                </a:solidFill>
              </a:rPr>
              <a:t> (264</a:t>
            </a:r>
            <a:r>
              <a:rPr lang="en-AU" sz="2000" i="1" dirty="0">
                <a:solidFill>
                  <a:srgbClr val="414141"/>
                </a:solidFill>
              </a:rPr>
              <a:t>°</a:t>
            </a:r>
            <a:r>
              <a:rPr lang="en-AU" sz="2000" dirty="0">
                <a:solidFill>
                  <a:srgbClr val="414141"/>
                </a:solidFill>
              </a:rPr>
              <a:t>, 48</a:t>
            </a:r>
            <a:r>
              <a:rPr lang="en-AU" sz="2000" i="1" dirty="0">
                <a:solidFill>
                  <a:srgbClr val="414141"/>
                </a:solidFill>
              </a:rPr>
              <a:t>°</a:t>
            </a:r>
            <a:r>
              <a:rPr lang="en-AU" sz="2000" dirty="0">
                <a:solidFill>
                  <a:srgbClr val="41414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37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8F91C-369E-CF12-FFD4-6D7AD8911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erration_movie">
            <a:hlinkClick r:id="" action="ppaction://media"/>
            <a:extLst>
              <a:ext uri="{FF2B5EF4-FFF2-40B4-BE49-F238E27FC236}">
                <a16:creationId xmlns:a16="http://schemas.microsoft.com/office/drawing/2014/main" id="{C1A43322-2737-9631-604D-DB47636D3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3673" y="807867"/>
            <a:ext cx="10494000" cy="5533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0ED549-F9A2-E222-2315-1C63635FA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466" y="6401900"/>
            <a:ext cx="1305707" cy="1028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39BB59B-E465-9068-15A9-2FF051468ED7}"/>
              </a:ext>
            </a:extLst>
          </p:cNvPr>
          <p:cNvGrpSpPr/>
          <p:nvPr/>
        </p:nvGrpSpPr>
        <p:grpSpPr>
          <a:xfrm>
            <a:off x="-8835" y="6337952"/>
            <a:ext cx="13476363" cy="561749"/>
            <a:chOff x="-6626" y="4753464"/>
            <a:chExt cx="10107272" cy="4213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D82BE25-6E10-142D-EC5C-F664BCA39C18}"/>
                </a:ext>
              </a:extLst>
            </p:cNvPr>
            <p:cNvSpPr/>
            <p:nvPr/>
          </p:nvSpPr>
          <p:spPr>
            <a:xfrm>
              <a:off x="-6626" y="4877777"/>
              <a:ext cx="9157252" cy="272496"/>
            </a:xfrm>
            <a:prstGeom prst="rect">
              <a:avLst/>
            </a:prstGeom>
            <a:solidFill>
              <a:srgbClr val="E645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55E93AA4-0B1B-6093-6375-668907429217}"/>
                </a:ext>
              </a:extLst>
            </p:cNvPr>
            <p:cNvSpPr txBox="1">
              <a:spLocks/>
            </p:cNvSpPr>
            <p:nvPr/>
          </p:nvSpPr>
          <p:spPr>
            <a:xfrm>
              <a:off x="89107" y="4753464"/>
              <a:ext cx="2680598" cy="414686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67" b="0" dirty="0"/>
                <a:t>mlan9395@uni.sydney.edu.au</a:t>
              </a: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B52A613D-7F0F-8497-D4B2-54522232A448}"/>
                </a:ext>
              </a:extLst>
            </p:cNvPr>
            <p:cNvSpPr txBox="1">
              <a:spLocks/>
            </p:cNvSpPr>
            <p:nvPr/>
          </p:nvSpPr>
          <p:spPr>
            <a:xfrm>
              <a:off x="7420048" y="4760090"/>
              <a:ext cx="2680598" cy="414686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67" b="0" dirty="0"/>
                <a:t>3 / 14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988A2F8-B4E7-0BA4-0BC2-0B62E2AF2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1. Relativistic Aberration        </a:t>
            </a:r>
            <a:r>
              <a:rPr lang="en-US" dirty="0">
                <a:solidFill>
                  <a:srgbClr val="FCDCD5"/>
                </a:solidFill>
                <a:latin typeface="+mn-lt"/>
              </a:rPr>
              <a:t>2. Doppler Boosting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625B5-3171-CF58-7954-18A9730A218F}"/>
              </a:ext>
            </a:extLst>
          </p:cNvPr>
          <p:cNvSpPr txBox="1">
            <a:spLocks/>
          </p:cNvSpPr>
          <p:nvPr/>
        </p:nvSpPr>
        <p:spPr>
          <a:xfrm>
            <a:off x="4306497" y="6346787"/>
            <a:ext cx="3574131" cy="55291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67" b="0" dirty="0">
                <a:cs typeface="Arial"/>
              </a:rPr>
              <a:t>MaxEnt 2025</a:t>
            </a:r>
            <a:endParaRPr lang="en-US" sz="1867" b="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043F3D-507A-6C82-FAB3-0A87B6FD536A}"/>
              </a:ext>
            </a:extLst>
          </p:cNvPr>
          <p:cNvSpPr/>
          <p:nvPr/>
        </p:nvSpPr>
        <p:spPr>
          <a:xfrm rot="16200000">
            <a:off x="3471025" y="-1596913"/>
            <a:ext cx="5187275" cy="10316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0F0E84-7EE6-3C6F-6085-17DE784305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58" y="937949"/>
            <a:ext cx="10258808" cy="52744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30B79A7-CD51-3FEF-3BCA-704304AEDFB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/>
          <a:stretch/>
        </p:blipFill>
        <p:spPr>
          <a:xfrm>
            <a:off x="1021066" y="991591"/>
            <a:ext cx="10127737" cy="51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9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528D9-1A14-2C2E-4B91-8E354A35D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0E65DC5-C194-EA77-8D29-8529D6872C2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/>
          <a:stretch/>
        </p:blipFill>
        <p:spPr>
          <a:xfrm>
            <a:off x="838555" y="829806"/>
            <a:ext cx="10492031" cy="552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030C50-6A3F-3E64-FECC-30318700378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/>
        </p:blipFill>
        <p:spPr>
          <a:xfrm>
            <a:off x="838554" y="829806"/>
            <a:ext cx="10492031" cy="552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D486FE-0B82-C71B-0416-E312D2F5D2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466" y="6401900"/>
            <a:ext cx="1305707" cy="1028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54AF888-B43E-8AA1-E1AE-33F06A01146D}"/>
              </a:ext>
            </a:extLst>
          </p:cNvPr>
          <p:cNvGrpSpPr/>
          <p:nvPr/>
        </p:nvGrpSpPr>
        <p:grpSpPr>
          <a:xfrm>
            <a:off x="-8835" y="6337952"/>
            <a:ext cx="13476363" cy="561749"/>
            <a:chOff x="-6626" y="4753464"/>
            <a:chExt cx="10107272" cy="4213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75FDF7F-EAEB-9556-BE63-6D3BBCE78A29}"/>
                </a:ext>
              </a:extLst>
            </p:cNvPr>
            <p:cNvSpPr/>
            <p:nvPr/>
          </p:nvSpPr>
          <p:spPr>
            <a:xfrm>
              <a:off x="-6626" y="4877777"/>
              <a:ext cx="9157252" cy="272496"/>
            </a:xfrm>
            <a:prstGeom prst="rect">
              <a:avLst/>
            </a:prstGeom>
            <a:solidFill>
              <a:srgbClr val="E645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50255C1A-EF5E-4A5B-5D00-7A6272DF887F}"/>
                </a:ext>
              </a:extLst>
            </p:cNvPr>
            <p:cNvSpPr txBox="1">
              <a:spLocks/>
            </p:cNvSpPr>
            <p:nvPr/>
          </p:nvSpPr>
          <p:spPr>
            <a:xfrm>
              <a:off x="89107" y="4753464"/>
              <a:ext cx="2680598" cy="414686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67" b="0" dirty="0"/>
                <a:t>mlan9395@uni.sydney.edu.au</a:t>
              </a: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3A1F8309-53CA-6FFE-935D-864EF357019D}"/>
                </a:ext>
              </a:extLst>
            </p:cNvPr>
            <p:cNvSpPr txBox="1">
              <a:spLocks/>
            </p:cNvSpPr>
            <p:nvPr/>
          </p:nvSpPr>
          <p:spPr>
            <a:xfrm>
              <a:off x="7420048" y="4760090"/>
              <a:ext cx="2680598" cy="414686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867" b="0" dirty="0"/>
                <a:t>3 / 14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278ACE-B179-7500-C0F2-130E64D6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solidFill>
                  <a:srgbClr val="E6BFB7"/>
                </a:solidFill>
                <a:latin typeface="+mn-lt"/>
              </a:rPr>
              <a:t>1. Relativistic Aberration        </a:t>
            </a:r>
            <a:r>
              <a:rPr lang="en-US" dirty="0">
                <a:solidFill>
                  <a:srgbClr val="E64526"/>
                </a:solidFill>
                <a:latin typeface="+mn-lt"/>
              </a:rPr>
              <a:t>2. Doppler Boosting</a:t>
            </a:r>
            <a:endParaRPr lang="en-US" b="1" u="sng" dirty="0">
              <a:solidFill>
                <a:srgbClr val="E64526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BC65AA-AF95-0118-8144-BF5E78291313}"/>
              </a:ext>
            </a:extLst>
          </p:cNvPr>
          <p:cNvSpPr txBox="1">
            <a:spLocks/>
          </p:cNvSpPr>
          <p:nvPr/>
        </p:nvSpPr>
        <p:spPr>
          <a:xfrm>
            <a:off x="4306497" y="6346787"/>
            <a:ext cx="3574131" cy="552915"/>
          </a:xfrm>
          <a:prstGeom prst="rect">
            <a:avLst/>
          </a:prstGeom>
        </p:spPr>
        <p:txBody>
          <a:bodyPr anchor="b" anchorCtr="0"/>
          <a:lstStyle>
            <a:lvl1pPr marL="0" indent="0" algn="l">
              <a:buClr>
                <a:schemeClr val="tx2"/>
              </a:buClr>
              <a:buFont typeface="Arial" panose="020B0604020202020204" pitchFamily="34" charset="0"/>
              <a:buNone/>
              <a:defRPr sz="14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1867" b="0" dirty="0">
                <a:cs typeface="Arial"/>
              </a:rPr>
              <a:t>MaxEnt 2025</a:t>
            </a:r>
            <a:endParaRPr lang="en-US" sz="1867" b="0" dirty="0"/>
          </a:p>
        </p:txBody>
      </p:sp>
      <p:pic>
        <p:nvPicPr>
          <p:cNvPr id="45" name="dipole_shift_movie">
            <a:hlinkClick r:id="" action="ppaction://media"/>
            <a:extLst>
              <a:ext uri="{FF2B5EF4-FFF2-40B4-BE49-F238E27FC236}">
                <a16:creationId xmlns:a16="http://schemas.microsoft.com/office/drawing/2014/main" id="{F26BDB03-E59F-1AAD-9476-6D255CAED6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554" y="955854"/>
            <a:ext cx="10217313" cy="5257660"/>
          </a:xfrm>
          <a:prstGeom prst="rect">
            <a:avLst/>
          </a:prstGeom>
        </p:spPr>
      </p:pic>
      <p:sp>
        <p:nvSpPr>
          <p:cNvPr id="46" name="5-point Star 45">
            <a:extLst>
              <a:ext uri="{FF2B5EF4-FFF2-40B4-BE49-F238E27FC236}">
                <a16:creationId xmlns:a16="http://schemas.microsoft.com/office/drawing/2014/main" id="{C100D71F-4E51-E92F-418D-BFC7ACBC7FB2}"/>
              </a:ext>
            </a:extLst>
          </p:cNvPr>
          <p:cNvSpPr/>
          <p:nvPr/>
        </p:nvSpPr>
        <p:spPr>
          <a:xfrm>
            <a:off x="7984672" y="1828800"/>
            <a:ext cx="318408" cy="318408"/>
          </a:xfrm>
          <a:prstGeom prst="star5">
            <a:avLst/>
          </a:prstGeom>
          <a:solidFill>
            <a:schemeClr val="bg1">
              <a:lumMod val="75000"/>
            </a:schemeClr>
          </a:solidFill>
          <a:ln w="254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DBF12F7-6DDD-7549-67FD-F9CE69E31615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/>
          </a:blip>
          <a:srcRect/>
          <a:stretch/>
        </p:blipFill>
        <p:spPr>
          <a:xfrm>
            <a:off x="1021066" y="1004654"/>
            <a:ext cx="10127737" cy="516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2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0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  <p:bldLst>
      <p:bldP spid="4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0B3FC-E412-778D-D8D6-D9D60D1806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89ACD95A-C410-4E14-7059-4666A0FC843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407" t="10025" r="80605" b="7812"/>
          <a:stretch>
            <a:fillRect/>
          </a:stretch>
        </p:blipFill>
        <p:spPr>
          <a:xfrm>
            <a:off x="6347659" y="2574763"/>
            <a:ext cx="431198" cy="27166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3F4205-B763-63F9-A3EF-32EDE59E33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9355" b="7812"/>
          <a:stretch>
            <a:fillRect/>
          </a:stretch>
        </p:blipFill>
        <p:spPr>
          <a:xfrm>
            <a:off x="6778856" y="2242859"/>
            <a:ext cx="4975965" cy="3048064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0A80F4DD-47E5-5DA3-6C78-EEF0C1DAC76B}"/>
              </a:ext>
            </a:extLst>
          </p:cNvPr>
          <p:cNvSpPr/>
          <p:nvPr/>
        </p:nvSpPr>
        <p:spPr>
          <a:xfrm>
            <a:off x="6419226" y="2293819"/>
            <a:ext cx="519874" cy="581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D7A5BCF-B455-A4A4-ABB1-14E96C8523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33" t="6645" r="4162" b="14228"/>
          <a:stretch>
            <a:fillRect/>
          </a:stretch>
        </p:blipFill>
        <p:spPr>
          <a:xfrm>
            <a:off x="1508822" y="2033970"/>
            <a:ext cx="4108776" cy="323869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A9A343C-4C47-0595-9031-E02D4643FCA5}"/>
              </a:ext>
            </a:extLst>
          </p:cNvPr>
          <p:cNvSpPr txBox="1">
            <a:spLocks/>
          </p:cNvSpPr>
          <p:nvPr/>
        </p:nvSpPr>
        <p:spPr>
          <a:xfrm>
            <a:off x="473093" y="1314074"/>
            <a:ext cx="5946133" cy="93733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200" dirty="0">
                <a:solidFill>
                  <a:srgbClr val="414141"/>
                </a:solidFill>
              </a:rPr>
              <a:t>Dipole amplitudes </a:t>
            </a:r>
            <a:r>
              <a:rPr lang="en-AU" sz="2200" b="1" dirty="0">
                <a:solidFill>
                  <a:srgbClr val="414141"/>
                </a:solidFill>
              </a:rPr>
              <a:t>exceed</a:t>
            </a:r>
            <a:r>
              <a:rPr lang="en-AU" sz="2200" dirty="0">
                <a:solidFill>
                  <a:srgbClr val="414141"/>
                </a:solidFill>
              </a:rPr>
              <a:t> the expectation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0C63692-535C-95B8-B416-FF707D8338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202" y="2187581"/>
            <a:ext cx="508027" cy="314485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5C64765-DC24-F992-DB64-0AD1D8F1A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335" y="5364617"/>
            <a:ext cx="4479085" cy="4183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806B5A7-7FE7-D025-CD93-5570F4551D4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1365"/>
          <a:stretch>
            <a:fillRect/>
          </a:stretch>
        </p:blipFill>
        <p:spPr>
          <a:xfrm>
            <a:off x="2705227" y="5640770"/>
            <a:ext cx="1557447" cy="418373"/>
          </a:xfrm>
          <a:prstGeom prst="rect">
            <a:avLst/>
          </a:prstGeom>
        </p:spPr>
      </p:pic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B2E47A1-550E-268D-9DF6-D0F9E36C9DDA}"/>
              </a:ext>
            </a:extLst>
          </p:cNvPr>
          <p:cNvSpPr txBox="1">
            <a:spLocks/>
          </p:cNvSpPr>
          <p:nvPr/>
        </p:nvSpPr>
        <p:spPr>
          <a:xfrm>
            <a:off x="560016" y="3060963"/>
            <a:ext cx="1035347" cy="54198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Radio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03BBA70D-D461-3069-FFFE-6066DB1F26FF}"/>
              </a:ext>
            </a:extLst>
          </p:cNvPr>
          <p:cNvSpPr txBox="1">
            <a:spLocks/>
          </p:cNvSpPr>
          <p:nvPr/>
        </p:nvSpPr>
        <p:spPr>
          <a:xfrm>
            <a:off x="945759" y="4473185"/>
            <a:ext cx="1035347" cy="54198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IR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293E0CB2-1EB6-8588-34AC-490252F9A1BB}"/>
              </a:ext>
            </a:extLst>
          </p:cNvPr>
          <p:cNvSpPr txBox="1">
            <a:spLocks/>
          </p:cNvSpPr>
          <p:nvPr/>
        </p:nvSpPr>
        <p:spPr>
          <a:xfrm>
            <a:off x="384806" y="4896799"/>
            <a:ext cx="1650956" cy="54198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Optical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A86F9EA0-0909-36F0-7DE8-8028B8FAABDD}"/>
              </a:ext>
            </a:extLst>
          </p:cNvPr>
          <p:cNvSpPr txBox="1">
            <a:spLocks/>
          </p:cNvSpPr>
          <p:nvPr/>
        </p:nvSpPr>
        <p:spPr>
          <a:xfrm>
            <a:off x="1336054" y="5292632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0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E1DB569B-2FB7-7BC4-40E1-1A7695F52A34}"/>
              </a:ext>
            </a:extLst>
          </p:cNvPr>
          <p:cNvSpPr txBox="1">
            <a:spLocks/>
          </p:cNvSpPr>
          <p:nvPr/>
        </p:nvSpPr>
        <p:spPr>
          <a:xfrm>
            <a:off x="1934498" y="5294657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1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BADB5E49-216A-B47B-845C-64A6268D16B9}"/>
              </a:ext>
            </a:extLst>
          </p:cNvPr>
          <p:cNvSpPr txBox="1">
            <a:spLocks/>
          </p:cNvSpPr>
          <p:nvPr/>
        </p:nvSpPr>
        <p:spPr>
          <a:xfrm>
            <a:off x="2508990" y="5292632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2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19247A7-7970-3A07-DE14-3E9D00B87954}"/>
              </a:ext>
            </a:extLst>
          </p:cNvPr>
          <p:cNvSpPr txBox="1">
            <a:spLocks/>
          </p:cNvSpPr>
          <p:nvPr/>
        </p:nvSpPr>
        <p:spPr>
          <a:xfrm>
            <a:off x="3102317" y="5292632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3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C5C210B-5852-B67E-706D-FB49AC6F50F9}"/>
              </a:ext>
            </a:extLst>
          </p:cNvPr>
          <p:cNvSpPr txBox="1">
            <a:spLocks/>
          </p:cNvSpPr>
          <p:nvPr/>
        </p:nvSpPr>
        <p:spPr>
          <a:xfrm>
            <a:off x="3691466" y="5294657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4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BF60E4F0-0EC9-2F8A-B70A-77F706729B88}"/>
              </a:ext>
            </a:extLst>
          </p:cNvPr>
          <p:cNvSpPr txBox="1">
            <a:spLocks/>
          </p:cNvSpPr>
          <p:nvPr/>
        </p:nvSpPr>
        <p:spPr>
          <a:xfrm>
            <a:off x="4286950" y="5294657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5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AC73565-CE1F-7E1A-C96F-CD64327C8C37}"/>
              </a:ext>
            </a:extLst>
          </p:cNvPr>
          <p:cNvSpPr txBox="1">
            <a:spLocks/>
          </p:cNvSpPr>
          <p:nvPr/>
        </p:nvSpPr>
        <p:spPr>
          <a:xfrm>
            <a:off x="4870833" y="5296500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6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8BEC2455-E151-B41F-229C-1C0C40165BD5}"/>
              </a:ext>
            </a:extLst>
          </p:cNvPr>
          <p:cNvSpPr txBox="1">
            <a:spLocks/>
          </p:cNvSpPr>
          <p:nvPr/>
        </p:nvSpPr>
        <p:spPr>
          <a:xfrm>
            <a:off x="5454265" y="5299469"/>
            <a:ext cx="508028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133" dirty="0">
                <a:solidFill>
                  <a:srgbClr val="414141"/>
                </a:solidFill>
              </a:rPr>
              <a:t>7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3C01F4B-5A4B-669E-A179-FF1D071B3DFE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5B2D64B-FDEF-0AA4-4496-4A11E9632CBD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6D77ADC-BB30-624F-18F4-E0A21A4240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799BBE5-F94B-A0C3-636D-E98D2550E4E8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CFEDAD9F-1BB8-BC5D-6E45-0AE3A83CD451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7" name="Text Placeholder 3">
                  <a:extLst>
                    <a:ext uri="{FF2B5EF4-FFF2-40B4-BE49-F238E27FC236}">
                      <a16:creationId xmlns:a16="http://schemas.microsoft.com/office/drawing/2014/main" id="{EFC4EB56-CAC2-5644-96F3-5765AD8D0127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9" name="Text Placeholder 3">
                  <a:extLst>
                    <a:ext uri="{FF2B5EF4-FFF2-40B4-BE49-F238E27FC236}">
                      <a16:creationId xmlns:a16="http://schemas.microsoft.com/office/drawing/2014/main" id="{AAF7B0CE-C58D-79BE-6443-4803951404B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4" name="Text Placeholder 3">
              <a:extLst>
                <a:ext uri="{FF2B5EF4-FFF2-40B4-BE49-F238E27FC236}">
                  <a16:creationId xmlns:a16="http://schemas.microsoft.com/office/drawing/2014/main" id="{85DD89D1-0FA7-2442-94A4-EAFF954C79AB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4</a:t>
              </a:r>
            </a:p>
          </p:txBody>
        </p:sp>
        <p:sp>
          <p:nvSpPr>
            <p:cNvPr id="3" name="Text Placeholder 3">
              <a:extLst>
                <a:ext uri="{FF2B5EF4-FFF2-40B4-BE49-F238E27FC236}">
                  <a16:creationId xmlns:a16="http://schemas.microsoft.com/office/drawing/2014/main" id="{78E807AB-4FA1-2B3B-7C05-DF03351BF168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C09C22B-F4FB-3A53-4CC1-72A693A0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Houston, we have a problem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B60DFDF8-8180-AE3A-34AB-1A23464FA4BD}"/>
              </a:ext>
            </a:extLst>
          </p:cNvPr>
          <p:cNvSpPr txBox="1">
            <a:spLocks/>
          </p:cNvSpPr>
          <p:nvPr/>
        </p:nvSpPr>
        <p:spPr>
          <a:xfrm>
            <a:off x="8509109" y="6147672"/>
            <a:ext cx="3719975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Image adapted from Oliver Oayda</a:t>
            </a:r>
            <a:endParaRPr lang="en-AU" sz="1600" dirty="0">
              <a:solidFill>
                <a:srgbClr val="1E76B4"/>
              </a:solidFill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DEDB030-C4BA-E723-AF84-B0C91BB55D33}"/>
              </a:ext>
            </a:extLst>
          </p:cNvPr>
          <p:cNvSpPr txBox="1">
            <a:spLocks/>
          </p:cNvSpPr>
          <p:nvPr/>
        </p:nvSpPr>
        <p:spPr>
          <a:xfrm>
            <a:off x="4628445" y="-16080"/>
            <a:ext cx="7600639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sz="1600" dirty="0">
                <a:solidFill>
                  <a:srgbClr val="1E76B4"/>
                </a:solidFill>
              </a:rPr>
              <a:t>Popular misquote: Apollo 13, NASA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61A9E1-D6F1-1E91-2BA8-268AA4C727B4}"/>
              </a:ext>
            </a:extLst>
          </p:cNvPr>
          <p:cNvSpPr txBox="1">
            <a:spLocks/>
          </p:cNvSpPr>
          <p:nvPr/>
        </p:nvSpPr>
        <p:spPr>
          <a:xfrm>
            <a:off x="6363871" y="1314073"/>
            <a:ext cx="5946133" cy="937331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200" dirty="0">
                <a:solidFill>
                  <a:srgbClr val="414141"/>
                </a:solidFill>
              </a:rPr>
              <a:t>Challenge against the standard model </a:t>
            </a:r>
            <a:r>
              <a:rPr lang="en-AU" sz="2200" b="1" dirty="0">
                <a:solidFill>
                  <a:srgbClr val="414141"/>
                </a:solidFill>
              </a:rPr>
              <a:t>&gt;5</a:t>
            </a:r>
            <a:r>
              <a:rPr lang="el-GR" sz="2200" b="1" dirty="0">
                <a:solidFill>
                  <a:srgbClr val="414141"/>
                </a:solidFill>
              </a:rPr>
              <a:t>σ</a:t>
            </a:r>
            <a:r>
              <a:rPr lang="en-AU" sz="2200" dirty="0">
                <a:solidFill>
                  <a:srgbClr val="414141"/>
                </a:solidFill>
              </a:rPr>
              <a:t> 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3EB9E613-831B-F026-D289-47DD835538E9}"/>
              </a:ext>
            </a:extLst>
          </p:cNvPr>
          <p:cNvSpPr txBox="1">
            <a:spLocks/>
          </p:cNvSpPr>
          <p:nvPr/>
        </p:nvSpPr>
        <p:spPr>
          <a:xfrm>
            <a:off x="7614746" y="5899886"/>
            <a:ext cx="4606188" cy="28045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sz="1600" dirty="0">
                <a:solidFill>
                  <a:srgbClr val="1E76B4"/>
                </a:solidFill>
              </a:rPr>
              <a:t>Image adapted from NASA ADS &amp; Nathan Secrest</a:t>
            </a:r>
          </a:p>
          <a:p>
            <a:pPr marL="0" indent="0" algn="r">
              <a:buNone/>
            </a:pPr>
            <a:endParaRPr lang="en-AU" sz="1600" dirty="0">
              <a:solidFill>
                <a:srgbClr val="1E76B4"/>
              </a:solidFill>
            </a:endParaRPr>
          </a:p>
          <a:p>
            <a:pPr marL="0" indent="0" algn="r">
              <a:buNone/>
            </a:pPr>
            <a:endParaRPr lang="en-AU" sz="1600" dirty="0">
              <a:solidFill>
                <a:srgbClr val="1E76B4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4621A9A-4DBE-D488-7999-DA369068446B}"/>
              </a:ext>
            </a:extLst>
          </p:cNvPr>
          <p:cNvCxnSpPr>
            <a:cxnSpLocks/>
          </p:cNvCxnSpPr>
          <p:nvPr/>
        </p:nvCxnSpPr>
        <p:spPr>
          <a:xfrm flipH="1">
            <a:off x="6540316" y="5268140"/>
            <a:ext cx="511200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AC7FE3-4E25-6A5C-1145-23FBA1ECDE53}"/>
              </a:ext>
            </a:extLst>
          </p:cNvPr>
          <p:cNvCxnSpPr>
            <a:cxnSpLocks/>
          </p:cNvCxnSpPr>
          <p:nvPr/>
        </p:nvCxnSpPr>
        <p:spPr>
          <a:xfrm flipV="1">
            <a:off x="6549383" y="2102265"/>
            <a:ext cx="0" cy="3175283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08D54DE-0078-22E9-2FEF-B9B65645549B}"/>
              </a:ext>
            </a:extLst>
          </p:cNvPr>
          <p:cNvSpPr txBox="1">
            <a:spLocks/>
          </p:cNvSpPr>
          <p:nvPr/>
        </p:nvSpPr>
        <p:spPr>
          <a:xfrm rot="16200000">
            <a:off x="5532889" y="3437154"/>
            <a:ext cx="1035347" cy="541983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Papers</a:t>
            </a:r>
            <a:endParaRPr lang="en-AU" sz="2133" dirty="0">
              <a:solidFill>
                <a:srgbClr val="414141"/>
              </a:solidFill>
            </a:endParaRP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8B7B167C-05DD-292E-8F94-FBCE4F8F641B}"/>
              </a:ext>
            </a:extLst>
          </p:cNvPr>
          <p:cNvSpPr txBox="1">
            <a:spLocks/>
          </p:cNvSpPr>
          <p:nvPr/>
        </p:nvSpPr>
        <p:spPr>
          <a:xfrm>
            <a:off x="6280792" y="5299468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1984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2A86E9BE-53C7-2742-E9CC-40D729848648}"/>
              </a:ext>
            </a:extLst>
          </p:cNvPr>
          <p:cNvSpPr txBox="1">
            <a:spLocks/>
          </p:cNvSpPr>
          <p:nvPr/>
        </p:nvSpPr>
        <p:spPr>
          <a:xfrm>
            <a:off x="6125820" y="4363710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10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13B56A38-E664-586F-7D86-C42AE97C8853}"/>
              </a:ext>
            </a:extLst>
          </p:cNvPr>
          <p:cNvSpPr txBox="1">
            <a:spLocks/>
          </p:cNvSpPr>
          <p:nvPr/>
        </p:nvSpPr>
        <p:spPr>
          <a:xfrm>
            <a:off x="6125820" y="3656953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20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551EB9D5-798D-B521-DE51-E7C0690C215E}"/>
              </a:ext>
            </a:extLst>
          </p:cNvPr>
          <p:cNvSpPr txBox="1">
            <a:spLocks/>
          </p:cNvSpPr>
          <p:nvPr/>
        </p:nvSpPr>
        <p:spPr>
          <a:xfrm>
            <a:off x="6125820" y="2955207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30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4804F224-AD4C-963F-AFE3-A98A6DFF26C5}"/>
              </a:ext>
            </a:extLst>
          </p:cNvPr>
          <p:cNvSpPr txBox="1">
            <a:spLocks/>
          </p:cNvSpPr>
          <p:nvPr/>
        </p:nvSpPr>
        <p:spPr>
          <a:xfrm>
            <a:off x="6130732" y="2267104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40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2D764B4B-1D26-A540-CDFF-CD13558C7F14}"/>
              </a:ext>
            </a:extLst>
          </p:cNvPr>
          <p:cNvSpPr txBox="1">
            <a:spLocks/>
          </p:cNvSpPr>
          <p:nvPr/>
        </p:nvSpPr>
        <p:spPr>
          <a:xfrm>
            <a:off x="7239348" y="5296115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1992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3977C587-3C61-B8C7-5434-C724A0E88938}"/>
              </a:ext>
            </a:extLst>
          </p:cNvPr>
          <p:cNvSpPr txBox="1">
            <a:spLocks/>
          </p:cNvSpPr>
          <p:nvPr/>
        </p:nvSpPr>
        <p:spPr>
          <a:xfrm>
            <a:off x="8205785" y="5299468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2000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81BB44F2-F0F3-C58D-59F8-975B4FFDFF4E}"/>
              </a:ext>
            </a:extLst>
          </p:cNvPr>
          <p:cNvSpPr txBox="1">
            <a:spLocks/>
          </p:cNvSpPr>
          <p:nvPr/>
        </p:nvSpPr>
        <p:spPr>
          <a:xfrm>
            <a:off x="9164788" y="5297814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2008</a:t>
            </a:r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FEAC3891-8396-8E9A-F347-30EC86C2C5A9}"/>
              </a:ext>
            </a:extLst>
          </p:cNvPr>
          <p:cNvSpPr txBox="1">
            <a:spLocks/>
          </p:cNvSpPr>
          <p:nvPr/>
        </p:nvSpPr>
        <p:spPr>
          <a:xfrm>
            <a:off x="10131226" y="5299468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2016</a:t>
            </a:r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F195E02B-60D4-9CA6-E576-0BEB264097CA}"/>
              </a:ext>
            </a:extLst>
          </p:cNvPr>
          <p:cNvSpPr txBox="1">
            <a:spLocks/>
          </p:cNvSpPr>
          <p:nvPr/>
        </p:nvSpPr>
        <p:spPr>
          <a:xfrm>
            <a:off x="11089473" y="5297075"/>
            <a:ext cx="774884" cy="51656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2024</a:t>
            </a:r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0D0DB6D3-77B0-5255-6B38-D7F34B644DEE}"/>
              </a:ext>
            </a:extLst>
          </p:cNvPr>
          <p:cNvSpPr txBox="1">
            <a:spLocks/>
          </p:cNvSpPr>
          <p:nvPr/>
        </p:nvSpPr>
        <p:spPr>
          <a:xfrm>
            <a:off x="6566997" y="2013415"/>
            <a:ext cx="3973944" cy="1137516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2000" dirty="0">
                <a:solidFill>
                  <a:srgbClr val="414141"/>
                </a:solidFill>
              </a:rPr>
              <a:t>Citations to Ellis &amp; Baldwin (1984)</a:t>
            </a:r>
          </a:p>
          <a:p>
            <a:pPr marL="0" indent="0">
              <a:buNone/>
            </a:pPr>
            <a:r>
              <a:rPr lang="en-AU" sz="2000" dirty="0">
                <a:solidFill>
                  <a:srgbClr val="6F95E4"/>
                </a:solidFill>
              </a:rPr>
              <a:t>Refereed</a:t>
            </a:r>
          </a:p>
          <a:p>
            <a:pPr marL="0" indent="0">
              <a:buNone/>
            </a:pPr>
            <a:r>
              <a:rPr lang="en-AU" sz="2000" dirty="0">
                <a:solidFill>
                  <a:srgbClr val="8DC49C"/>
                </a:solidFill>
              </a:rPr>
              <a:t>Non-refereed</a:t>
            </a: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6B6C8EB-D0A0-B5FE-2050-2420B9C8B9F0}"/>
              </a:ext>
            </a:extLst>
          </p:cNvPr>
          <p:cNvCxnSpPr>
            <a:cxnSpLocks/>
          </p:cNvCxnSpPr>
          <p:nvPr/>
        </p:nvCxnSpPr>
        <p:spPr>
          <a:xfrm>
            <a:off x="8408917" y="4526604"/>
            <a:ext cx="0" cy="395833"/>
          </a:xfrm>
          <a:prstGeom prst="straightConnector1">
            <a:avLst/>
          </a:prstGeom>
          <a:ln w="38100">
            <a:solidFill>
              <a:srgbClr val="4141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2EA1D80C-2AF5-5630-7F7B-C1644AC8486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528" t="9510" r="1922" b="3922"/>
          <a:stretch>
            <a:fillRect/>
          </a:stretch>
        </p:blipFill>
        <p:spPr>
          <a:xfrm>
            <a:off x="9954438" y="4477799"/>
            <a:ext cx="1191800" cy="194354"/>
          </a:xfrm>
          <a:prstGeom prst="rect">
            <a:avLst/>
          </a:prstGeom>
        </p:spPr>
      </p:pic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2B5DB4FD-E14C-7DFE-F17C-0957CF604FED}"/>
              </a:ext>
            </a:extLst>
          </p:cNvPr>
          <p:cNvSpPr txBox="1">
            <a:spLocks/>
          </p:cNvSpPr>
          <p:nvPr/>
        </p:nvSpPr>
        <p:spPr>
          <a:xfrm>
            <a:off x="7398898" y="4108743"/>
            <a:ext cx="2022224" cy="41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>
                <a:solidFill>
                  <a:srgbClr val="414141"/>
                </a:solidFill>
              </a:rPr>
              <a:t>NVSS published</a:t>
            </a:r>
            <a:endParaRPr lang="en-AU" dirty="0">
              <a:solidFill>
                <a:srgbClr val="8DC49C"/>
              </a:solidFill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5936DD4-1BA4-EDBD-D259-A5367D11E6D2}"/>
              </a:ext>
            </a:extLst>
          </p:cNvPr>
          <p:cNvSpPr txBox="1">
            <a:spLocks/>
          </p:cNvSpPr>
          <p:nvPr/>
        </p:nvSpPr>
        <p:spPr>
          <a:xfrm>
            <a:off x="9516891" y="3837247"/>
            <a:ext cx="2022224" cy="41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>
                <a:solidFill>
                  <a:srgbClr val="414141"/>
                </a:solidFill>
              </a:rPr>
              <a:t>Later radio analyses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3B5C448C-275A-4B3B-7300-E3D52BF5F40A}"/>
              </a:ext>
            </a:extLst>
          </p:cNvPr>
          <p:cNvCxnSpPr>
            <a:cxnSpLocks/>
          </p:cNvCxnSpPr>
          <p:nvPr/>
        </p:nvCxnSpPr>
        <p:spPr>
          <a:xfrm>
            <a:off x="11166382" y="3458226"/>
            <a:ext cx="0" cy="701746"/>
          </a:xfrm>
          <a:prstGeom prst="straightConnector1">
            <a:avLst/>
          </a:prstGeom>
          <a:ln w="38100">
            <a:solidFill>
              <a:srgbClr val="41414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360ABD4B-3384-ECFE-148D-BB35D526A775}"/>
              </a:ext>
            </a:extLst>
          </p:cNvPr>
          <p:cNvSpPr txBox="1">
            <a:spLocks/>
          </p:cNvSpPr>
          <p:nvPr/>
        </p:nvSpPr>
        <p:spPr>
          <a:xfrm>
            <a:off x="10460758" y="2813430"/>
            <a:ext cx="1357064" cy="416878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dirty="0">
                <a:solidFill>
                  <a:srgbClr val="414141"/>
                </a:solidFill>
              </a:rPr>
              <a:t>WISE results</a:t>
            </a:r>
            <a:endParaRPr lang="en-AU" dirty="0">
              <a:solidFill>
                <a:srgbClr val="8DC49C"/>
              </a:solidFill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20ED7403-F705-3C66-D562-FC11AC74ADB1}"/>
              </a:ext>
            </a:extLst>
          </p:cNvPr>
          <p:cNvCxnSpPr>
            <a:cxnSpLocks/>
          </p:cNvCxnSpPr>
          <p:nvPr/>
        </p:nvCxnSpPr>
        <p:spPr>
          <a:xfrm flipH="1" flipV="1">
            <a:off x="1497002" y="5274196"/>
            <a:ext cx="4140000" cy="463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2D4FF86-944D-1963-2CC7-A624548C24C5}"/>
              </a:ext>
            </a:extLst>
          </p:cNvPr>
          <p:cNvCxnSpPr>
            <a:cxnSpLocks/>
          </p:cNvCxnSpPr>
          <p:nvPr/>
        </p:nvCxnSpPr>
        <p:spPr>
          <a:xfrm>
            <a:off x="2099504" y="5274196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87E72925-ED93-9C15-4D34-381FB027947A}"/>
              </a:ext>
            </a:extLst>
          </p:cNvPr>
          <p:cNvCxnSpPr>
            <a:cxnSpLocks/>
          </p:cNvCxnSpPr>
          <p:nvPr/>
        </p:nvCxnSpPr>
        <p:spPr>
          <a:xfrm>
            <a:off x="1501296" y="2080202"/>
            <a:ext cx="0" cy="32868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9CFB8F99-B457-B1FF-0223-4FFC238819DE}"/>
              </a:ext>
            </a:extLst>
          </p:cNvPr>
          <p:cNvCxnSpPr>
            <a:cxnSpLocks/>
          </p:cNvCxnSpPr>
          <p:nvPr/>
        </p:nvCxnSpPr>
        <p:spPr>
          <a:xfrm>
            <a:off x="2686244" y="5274659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7C4D4C9-DA7F-9B14-27D0-9AAB7B2B3F08}"/>
              </a:ext>
            </a:extLst>
          </p:cNvPr>
          <p:cNvCxnSpPr>
            <a:cxnSpLocks/>
          </p:cNvCxnSpPr>
          <p:nvPr/>
        </p:nvCxnSpPr>
        <p:spPr>
          <a:xfrm>
            <a:off x="3276794" y="5271753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BEB6AA6-72B4-9352-2FD0-DF6B2C00D1AF}"/>
              </a:ext>
            </a:extLst>
          </p:cNvPr>
          <p:cNvCxnSpPr>
            <a:cxnSpLocks/>
          </p:cNvCxnSpPr>
          <p:nvPr/>
        </p:nvCxnSpPr>
        <p:spPr>
          <a:xfrm>
            <a:off x="3863534" y="5272216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A248DAD-2FC8-40F0-D510-EFE6B04927B8}"/>
              </a:ext>
            </a:extLst>
          </p:cNvPr>
          <p:cNvCxnSpPr>
            <a:cxnSpLocks/>
          </p:cNvCxnSpPr>
          <p:nvPr/>
        </p:nvCxnSpPr>
        <p:spPr>
          <a:xfrm>
            <a:off x="4457894" y="5273292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2577C16-1F8E-A8A4-525E-C01ED1D42376}"/>
              </a:ext>
            </a:extLst>
          </p:cNvPr>
          <p:cNvCxnSpPr>
            <a:cxnSpLocks/>
          </p:cNvCxnSpPr>
          <p:nvPr/>
        </p:nvCxnSpPr>
        <p:spPr>
          <a:xfrm>
            <a:off x="5048444" y="5270386"/>
            <a:ext cx="0" cy="93768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7B937189-1DEF-65AA-97FC-46166235AC48}"/>
              </a:ext>
            </a:extLst>
          </p:cNvPr>
          <p:cNvCxnSpPr>
            <a:cxnSpLocks/>
          </p:cNvCxnSpPr>
          <p:nvPr/>
        </p:nvCxnSpPr>
        <p:spPr>
          <a:xfrm flipH="1" flipV="1">
            <a:off x="1489715" y="2085917"/>
            <a:ext cx="4150800" cy="463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C0FFBB31-FD73-5CE9-6E1B-5D4D262AA0C4}"/>
              </a:ext>
            </a:extLst>
          </p:cNvPr>
          <p:cNvCxnSpPr>
            <a:cxnSpLocks/>
          </p:cNvCxnSpPr>
          <p:nvPr/>
        </p:nvCxnSpPr>
        <p:spPr>
          <a:xfrm>
            <a:off x="5629056" y="2080201"/>
            <a:ext cx="0" cy="32868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31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7" grpId="0"/>
      <p:bldP spid="51" grpId="0"/>
      <p:bldP spid="19" grpId="0"/>
      <p:bldP spid="23" grpId="0"/>
      <p:bldP spid="25" grpId="0"/>
      <p:bldP spid="26" grpId="0"/>
      <p:bldP spid="28" grpId="0"/>
      <p:bldP spid="29" grpId="0"/>
      <p:bldP spid="30" grpId="0"/>
      <p:bldP spid="48" grpId="0"/>
      <p:bldP spid="52" grpId="0"/>
      <p:bldP spid="53" grpId="0"/>
      <p:bldP spid="54" grpId="0"/>
      <p:bldP spid="59" grpId="0"/>
      <p:bldP spid="66" grpId="0"/>
      <p:bldP spid="67" grpId="0"/>
      <p:bldP spid="7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3D474-85D3-5104-0FE6-1B4DAADCE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59C125F-0232-FFF5-1D92-A6525B2A2F20}"/>
              </a:ext>
            </a:extLst>
          </p:cNvPr>
          <p:cNvGrpSpPr/>
          <p:nvPr/>
        </p:nvGrpSpPr>
        <p:grpSpPr>
          <a:xfrm>
            <a:off x="7827071" y="2604637"/>
            <a:ext cx="4100985" cy="2650377"/>
            <a:chOff x="393934" y="3115268"/>
            <a:chExt cx="4100985" cy="2650377"/>
          </a:xfrm>
        </p:grpSpPr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5D3ACE23-34E9-59DD-7109-0149A850D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96" b="74392"/>
            <a:stretch>
              <a:fillRect/>
            </a:stretch>
          </p:blipFill>
          <p:spPr>
            <a:xfrm>
              <a:off x="1467680" y="3401232"/>
              <a:ext cx="1914765" cy="789457"/>
            </a:xfrm>
            <a:prstGeom prst="rect">
              <a:avLst/>
            </a:prstGeom>
          </p:spPr>
        </p:pic>
        <p:sp>
          <p:nvSpPr>
            <p:cNvPr id="105" name="Text Placeholder 12">
              <a:extLst>
                <a:ext uri="{FF2B5EF4-FFF2-40B4-BE49-F238E27FC236}">
                  <a16:creationId xmlns:a16="http://schemas.microsoft.com/office/drawing/2014/main" id="{1C70C2D4-D35E-20DD-03F0-F354AB5B980B}"/>
                </a:ext>
              </a:extLst>
            </p:cNvPr>
            <p:cNvSpPr txBox="1">
              <a:spLocks/>
            </p:cNvSpPr>
            <p:nvPr/>
          </p:nvSpPr>
          <p:spPr>
            <a:xfrm>
              <a:off x="1107098" y="3115268"/>
              <a:ext cx="2588857" cy="721315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414141"/>
                  </a:solidFill>
                </a:rPr>
                <a:t>Concordance:</a:t>
              </a:r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885871CA-B846-992D-CE27-ADB596216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9506" y="4003931"/>
              <a:ext cx="3089844" cy="725168"/>
            </a:xfrm>
            <a:prstGeom prst="rect">
              <a:avLst/>
            </a:prstGeom>
          </p:spPr>
        </p:pic>
        <p:sp>
          <p:nvSpPr>
            <p:cNvPr id="107" name="Text Placeholder 12">
              <a:extLst>
                <a:ext uri="{FF2B5EF4-FFF2-40B4-BE49-F238E27FC236}">
                  <a16:creationId xmlns:a16="http://schemas.microsoft.com/office/drawing/2014/main" id="{125C5D60-EA12-B184-597B-34EBCFD95413}"/>
                </a:ext>
              </a:extLst>
            </p:cNvPr>
            <p:cNvSpPr txBox="1">
              <a:spLocks/>
            </p:cNvSpPr>
            <p:nvPr/>
          </p:nvSpPr>
          <p:spPr>
            <a:xfrm>
              <a:off x="393934" y="4664978"/>
              <a:ext cx="4100985" cy="1100667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Combining data sets </a:t>
              </a:r>
              <a:r>
                <a:rPr lang="en-US" sz="2400" b="1" dirty="0">
                  <a:solidFill>
                    <a:srgbClr val="414141"/>
                  </a:solidFill>
                </a:rPr>
                <a:t>increases</a:t>
              </a:r>
              <a:r>
                <a:rPr lang="en-US" sz="2400" dirty="0">
                  <a:solidFill>
                    <a:srgbClr val="414141"/>
                  </a:solidFill>
                </a:rPr>
                <a:t> confidence</a:t>
              </a:r>
            </a:p>
          </p:txBody>
        </p:sp>
      </p:grp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117E3BA-6940-75C5-3CEE-BE12C3661730}"/>
              </a:ext>
            </a:extLst>
          </p:cNvPr>
          <p:cNvSpPr txBox="1">
            <a:spLocks/>
          </p:cNvSpPr>
          <p:nvPr/>
        </p:nvSpPr>
        <p:spPr>
          <a:xfrm>
            <a:off x="710697" y="2022615"/>
            <a:ext cx="10441419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4141"/>
                </a:solidFill>
              </a:rPr>
              <a:t>Use           or            for individual runs, use                                            for joint run </a:t>
            </a:r>
            <a:r>
              <a:rPr lang="en-US" sz="2400" dirty="0"/>
              <a:t> 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952260-AEF2-25A0-5020-AAEF3E314CAC}"/>
              </a:ext>
            </a:extLst>
          </p:cNvPr>
          <p:cNvSpPr txBox="1">
            <a:spLocks/>
          </p:cNvSpPr>
          <p:nvPr/>
        </p:nvSpPr>
        <p:spPr>
          <a:xfrm>
            <a:off x="710697" y="1273644"/>
            <a:ext cx="9687885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4141"/>
                </a:solidFill>
              </a:rPr>
              <a:t>For data sets       and       we need           ,            , and                (joint)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A5DB88-7A71-BED8-4BA2-7820B9CE73B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0810" r="60878"/>
          <a:stretch>
            <a:fillRect/>
          </a:stretch>
        </p:blipFill>
        <p:spPr>
          <a:xfrm>
            <a:off x="2732865" y="1275490"/>
            <a:ext cx="281006" cy="43465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3136E9-4DA0-2611-5C0E-0BA41D916E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1665" r="10024"/>
          <a:stretch>
            <a:fillRect/>
          </a:stretch>
        </p:blipFill>
        <p:spPr>
          <a:xfrm>
            <a:off x="3665805" y="1275490"/>
            <a:ext cx="281006" cy="43465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34D78D-D148-BFBC-7280-8A053133E5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633" t="2316" r="19312" b="87852"/>
          <a:stretch>
            <a:fillRect/>
          </a:stretch>
        </p:blipFill>
        <p:spPr>
          <a:xfrm>
            <a:off x="5138827" y="1223749"/>
            <a:ext cx="651449" cy="46471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C2FD274-D15E-9ACC-7075-37859AA9B1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7633" t="42195" r="18272" b="48597"/>
          <a:stretch>
            <a:fillRect/>
          </a:stretch>
        </p:blipFill>
        <p:spPr>
          <a:xfrm>
            <a:off x="5896758" y="1223286"/>
            <a:ext cx="728502" cy="46563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F8DA893-AA60-B342-2DEF-C3CFDE52E78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3248" t="81250" r="6729" b="7646"/>
          <a:stretch>
            <a:fillRect/>
          </a:stretch>
        </p:blipFill>
        <p:spPr>
          <a:xfrm>
            <a:off x="7336847" y="1201836"/>
            <a:ext cx="893797" cy="55291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C8BF053-0AEC-10E4-E6E6-136619DAA44A}"/>
              </a:ext>
            </a:extLst>
          </p:cNvPr>
          <p:cNvSpPr txBox="1">
            <a:spLocks/>
          </p:cNvSpPr>
          <p:nvPr/>
        </p:nvSpPr>
        <p:spPr>
          <a:xfrm>
            <a:off x="526211" y="504654"/>
            <a:ext cx="11665789" cy="49244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E64626"/>
                </a:solidFill>
                <a:latin typeface="Times" pitchFamily="2" charset="0"/>
                <a:ea typeface="+mj-ea"/>
                <a:cs typeface="Times New Roman"/>
              </a:defRPr>
            </a:lvl1pPr>
          </a:lstStyle>
          <a:p>
            <a:r>
              <a:rPr lang="en-US" dirty="0">
                <a:latin typeface="+mn-lt"/>
                <a:cs typeface="Arial" panose="020B0604020202020204" pitchFamily="34" charset="0"/>
              </a:rPr>
              <a:t>Tension between data sets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26FFC90-9C9A-405F-F45A-5415F2ACF7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9417" y="3007568"/>
            <a:ext cx="2818853" cy="1508333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D3539E21-E758-1509-4FD5-C41613A0D876}"/>
              </a:ext>
            </a:extLst>
          </p:cNvPr>
          <p:cNvSpPr/>
          <p:nvPr/>
        </p:nvSpPr>
        <p:spPr>
          <a:xfrm>
            <a:off x="901512" y="2953488"/>
            <a:ext cx="3017495" cy="1668943"/>
          </a:xfrm>
          <a:prstGeom prst="rect">
            <a:avLst/>
          </a:prstGeom>
          <a:noFill/>
          <a:ln w="28575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14141"/>
              </a:solidFill>
            </a:endParaRPr>
          </a:p>
        </p:txBody>
      </p:sp>
      <p:sp>
        <p:nvSpPr>
          <p:cNvPr id="85" name="Text Placeholder 2">
            <a:extLst>
              <a:ext uri="{FF2B5EF4-FFF2-40B4-BE49-F238E27FC236}">
                <a16:creationId xmlns:a16="http://schemas.microsoft.com/office/drawing/2014/main" id="{CC75B470-016E-6AAA-C1E5-771A4E5D5BD8}"/>
              </a:ext>
            </a:extLst>
          </p:cNvPr>
          <p:cNvSpPr txBox="1">
            <a:spLocks/>
          </p:cNvSpPr>
          <p:nvPr/>
        </p:nvSpPr>
        <p:spPr>
          <a:xfrm>
            <a:off x="4628445" y="-16080"/>
            <a:ext cx="7600639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Marshall et al., 2006, Phys. Rev. D, 73, 067302</a:t>
            </a:r>
            <a:endParaRPr lang="en-AU" sz="1600" dirty="0">
              <a:solidFill>
                <a:srgbClr val="1E76B4"/>
              </a:solidFill>
            </a:endParaRPr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EFCFE56-B390-E49F-5EE9-4C14E977332D}"/>
              </a:ext>
            </a:extLst>
          </p:cNvPr>
          <p:cNvGrpSpPr/>
          <p:nvPr/>
        </p:nvGrpSpPr>
        <p:grpSpPr>
          <a:xfrm>
            <a:off x="4023166" y="2605821"/>
            <a:ext cx="4100985" cy="2642213"/>
            <a:chOff x="11345458" y="3115268"/>
            <a:chExt cx="4100985" cy="2642213"/>
          </a:xfrm>
        </p:grpSpPr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FD3EBBC4-F99F-3811-7A17-0BC4D4271D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296" t="68087"/>
            <a:stretch>
              <a:fillRect/>
            </a:stretch>
          </p:blipFill>
          <p:spPr>
            <a:xfrm>
              <a:off x="12438568" y="3457227"/>
              <a:ext cx="1914765" cy="983827"/>
            </a:xfrm>
            <a:prstGeom prst="rect">
              <a:avLst/>
            </a:prstGeom>
          </p:spPr>
        </p:pic>
        <p:sp>
          <p:nvSpPr>
            <p:cNvPr id="110" name="Text Placeholder 12">
              <a:extLst>
                <a:ext uri="{FF2B5EF4-FFF2-40B4-BE49-F238E27FC236}">
                  <a16:creationId xmlns:a16="http://schemas.microsoft.com/office/drawing/2014/main" id="{6B352E19-2BB1-CB44-A19C-F8FF1F41B664}"/>
                </a:ext>
              </a:extLst>
            </p:cNvPr>
            <p:cNvSpPr txBox="1">
              <a:spLocks/>
            </p:cNvSpPr>
            <p:nvPr/>
          </p:nvSpPr>
          <p:spPr>
            <a:xfrm>
              <a:off x="12307652" y="3115268"/>
              <a:ext cx="2176597" cy="721315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b="1" dirty="0">
                  <a:solidFill>
                    <a:srgbClr val="414141"/>
                  </a:solidFill>
                </a:rPr>
                <a:t>Tension:</a:t>
              </a:r>
            </a:p>
          </p:txBody>
        </p:sp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8109E837-83DC-1068-C586-ACCA86A12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14147"/>
            <a:stretch>
              <a:fillRect/>
            </a:stretch>
          </p:blipFill>
          <p:spPr>
            <a:xfrm>
              <a:off x="11532147" y="4055967"/>
              <a:ext cx="3574131" cy="772597"/>
            </a:xfrm>
            <a:prstGeom prst="rect">
              <a:avLst/>
            </a:prstGeom>
          </p:spPr>
        </p:pic>
        <p:sp>
          <p:nvSpPr>
            <p:cNvPr id="112" name="Text Placeholder 12">
              <a:extLst>
                <a:ext uri="{FF2B5EF4-FFF2-40B4-BE49-F238E27FC236}">
                  <a16:creationId xmlns:a16="http://schemas.microsoft.com/office/drawing/2014/main" id="{E006E2ED-9EE9-238D-F063-8E848F119D1C}"/>
                </a:ext>
              </a:extLst>
            </p:cNvPr>
            <p:cNvSpPr txBox="1">
              <a:spLocks/>
            </p:cNvSpPr>
            <p:nvPr/>
          </p:nvSpPr>
          <p:spPr>
            <a:xfrm>
              <a:off x="11345458" y="4656814"/>
              <a:ext cx="4100985" cy="1100667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Combining data sets </a:t>
              </a:r>
              <a:r>
                <a:rPr lang="en-US" sz="2400" b="1" dirty="0">
                  <a:solidFill>
                    <a:srgbClr val="414141"/>
                  </a:solidFill>
                </a:rPr>
                <a:t>decreases</a:t>
              </a:r>
              <a:r>
                <a:rPr lang="en-US" sz="2400" dirty="0">
                  <a:solidFill>
                    <a:srgbClr val="414141"/>
                  </a:solidFill>
                </a:rPr>
                <a:t> confidence</a:t>
              </a:r>
            </a:p>
          </p:txBody>
        </p:sp>
      </p:grpSp>
      <p:sp>
        <p:nvSpPr>
          <p:cNvPr id="113" name="Text Placeholder 2">
            <a:extLst>
              <a:ext uri="{FF2B5EF4-FFF2-40B4-BE49-F238E27FC236}">
                <a16:creationId xmlns:a16="http://schemas.microsoft.com/office/drawing/2014/main" id="{C9C186C8-3C4D-C877-3D66-B5DAD512058A}"/>
              </a:ext>
            </a:extLst>
          </p:cNvPr>
          <p:cNvSpPr txBox="1">
            <a:spLocks/>
          </p:cNvSpPr>
          <p:nvPr/>
        </p:nvSpPr>
        <p:spPr>
          <a:xfrm>
            <a:off x="4628445" y="250725"/>
            <a:ext cx="7600639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AU" sz="1600" dirty="0">
                <a:solidFill>
                  <a:srgbClr val="1E76B4"/>
                </a:solidFill>
              </a:rPr>
              <a:t>Handley W., Lemos P., 2019b, Phys. Rev. D, 100, 043504 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1F5A7ED-1294-2018-2DCA-5A48EA2FDFCD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BD0C8138-8BC5-8581-320D-5AFAEE15C35E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7D6EB626-8695-9753-8691-757A6EB21E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7850" y="4801425"/>
                <a:ext cx="979280" cy="77115"/>
              </a:xfrm>
              <a:prstGeom prst="rect">
                <a:avLst/>
              </a:prstGeom>
            </p:spPr>
          </p:pic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56114663-03AF-00BB-0BA0-72EC222071FC}"/>
                  </a:ext>
                </a:extLst>
              </p:cNvPr>
              <p:cNvGrpSpPr/>
              <p:nvPr/>
            </p:nvGrpSpPr>
            <p:grpSpPr>
              <a:xfrm>
                <a:off x="-6626" y="4753464"/>
                <a:ext cx="10107272" cy="421312"/>
                <a:chOff x="-6626" y="4753464"/>
                <a:chExt cx="10107272" cy="421312"/>
              </a:xfrm>
            </p:grpSpPr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933AD313-5CAE-825B-E2DF-73432485B487}"/>
                    </a:ext>
                  </a:extLst>
                </p:cNvPr>
                <p:cNvSpPr/>
                <p:nvPr/>
              </p:nvSpPr>
              <p:spPr>
                <a:xfrm>
                  <a:off x="-6626" y="4877777"/>
                  <a:ext cx="9157252" cy="272496"/>
                </a:xfrm>
                <a:prstGeom prst="rect">
                  <a:avLst/>
                </a:prstGeom>
                <a:solidFill>
                  <a:srgbClr val="E6452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/>
                </a:p>
              </p:txBody>
            </p:sp>
            <p:sp>
              <p:nvSpPr>
                <p:cNvPr id="121" name="Text Placeholder 3">
                  <a:extLst>
                    <a:ext uri="{FF2B5EF4-FFF2-40B4-BE49-F238E27FC236}">
                      <a16:creationId xmlns:a16="http://schemas.microsoft.com/office/drawing/2014/main" id="{AE9D118E-FB00-F02A-F3FE-8C75AB960AE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9107" y="4753464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867" b="0" dirty="0"/>
                    <a:t>mlan9395@uni.sydney.edu.au</a:t>
                  </a:r>
                </a:p>
              </p:txBody>
            </p:sp>
            <p:sp>
              <p:nvSpPr>
                <p:cNvPr id="122" name="Text Placeholder 3">
                  <a:extLst>
                    <a:ext uri="{FF2B5EF4-FFF2-40B4-BE49-F238E27FC236}">
                      <a16:creationId xmlns:a16="http://schemas.microsoft.com/office/drawing/2014/main" id="{C4ABBCAC-C54E-9748-7271-0C222B04512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420048" y="4760090"/>
                  <a:ext cx="2680598" cy="414686"/>
                </a:xfrm>
                <a:prstGeom prst="rect">
                  <a:avLst/>
                </a:prstGeom>
              </p:spPr>
              <p:txBody>
                <a:bodyPr anchor="b" anchorCtr="0"/>
                <a:lstStyle>
                  <a:lvl1pPr marL="0" indent="0" algn="l">
                    <a:buClr>
                      <a:schemeClr val="tx2"/>
                    </a:buClr>
                    <a:buFont typeface="Arial" panose="020B0604020202020204" pitchFamily="34" charset="0"/>
                    <a:buNone/>
                    <a:defRPr sz="1400" b="1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>
                    <a:buFont typeface="Arial" panose="020B0604020202020204" pitchFamily="34" charset="0"/>
                    <a:buChar char="•"/>
                    <a:defRPr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>
                    <a:defRPr>
                      <a:latin typeface="+mn-lt"/>
                      <a:ea typeface="+mn-ea"/>
                      <a:cs typeface="+mn-cs"/>
                    </a:defRPr>
                  </a:lvl6pPr>
                  <a:lvl7pPr marL="2743200">
                    <a:defRPr>
                      <a:latin typeface="+mn-lt"/>
                      <a:ea typeface="+mn-ea"/>
                      <a:cs typeface="+mn-cs"/>
                    </a:defRPr>
                  </a:lvl7pPr>
                  <a:lvl8pPr marL="3200400">
                    <a:defRPr>
                      <a:latin typeface="+mn-lt"/>
                      <a:ea typeface="+mn-ea"/>
                      <a:cs typeface="+mn-cs"/>
                    </a:defRPr>
                  </a:lvl8pPr>
                  <a:lvl9pPr marL="3657600"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867" b="0" dirty="0">
                      <a:solidFill>
                        <a:srgbClr val="E64526"/>
                      </a:solidFill>
                    </a:rPr>
                    <a:t>9 </a:t>
                  </a:r>
                  <a:r>
                    <a:rPr lang="en-US" sz="1867" b="0" dirty="0"/>
                    <a:t>/ 14</a:t>
                  </a:r>
                </a:p>
              </p:txBody>
            </p:sp>
          </p:grpSp>
        </p:grpSp>
        <p:sp>
          <p:nvSpPr>
            <p:cNvPr id="116" name="Text Placeholder 3">
              <a:extLst>
                <a:ext uri="{FF2B5EF4-FFF2-40B4-BE49-F238E27FC236}">
                  <a16:creationId xmlns:a16="http://schemas.microsoft.com/office/drawing/2014/main" id="{F07C6F32-172A-404F-7860-173734C7910D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5</a:t>
              </a:r>
            </a:p>
          </p:txBody>
        </p:sp>
        <p:sp>
          <p:nvSpPr>
            <p:cNvPr id="117" name="Text Placeholder 3">
              <a:extLst>
                <a:ext uri="{FF2B5EF4-FFF2-40B4-BE49-F238E27FC236}">
                  <a16:creationId xmlns:a16="http://schemas.microsoft.com/office/drawing/2014/main" id="{643F535E-9C94-A63B-B50D-4421A35DAEBC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3CAADEA9-0E88-3B0B-8BCE-97BADE752D14}"/>
              </a:ext>
            </a:extLst>
          </p:cNvPr>
          <p:cNvCxnSpPr>
            <a:cxnSpLocks/>
          </p:cNvCxnSpPr>
          <p:nvPr/>
        </p:nvCxnSpPr>
        <p:spPr>
          <a:xfrm>
            <a:off x="4324157" y="5495558"/>
            <a:ext cx="355823" cy="0"/>
          </a:xfrm>
          <a:prstGeom prst="straightConnector1">
            <a:avLst/>
          </a:prstGeom>
          <a:ln w="38100">
            <a:solidFill>
              <a:srgbClr val="E6452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47C0A49-3534-456A-0510-F8275C6DBA2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rcRect r="87177"/>
          <a:stretch>
            <a:fillRect/>
          </a:stretch>
        </p:blipFill>
        <p:spPr>
          <a:xfrm>
            <a:off x="1516336" y="1947735"/>
            <a:ext cx="588219" cy="489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DDAC6F-A1FE-11E2-E1F4-2EE04131DEEE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rcRect l="22279" r="64898"/>
          <a:stretch>
            <a:fillRect/>
          </a:stretch>
        </p:blipFill>
        <p:spPr>
          <a:xfrm>
            <a:off x="2508203" y="1949452"/>
            <a:ext cx="588219" cy="489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84EA66-30E7-F8B0-A5CB-C3E846C7F50F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rcRect l="44950"/>
          <a:stretch>
            <a:fillRect/>
          </a:stretch>
        </p:blipFill>
        <p:spPr>
          <a:xfrm>
            <a:off x="6235137" y="1951975"/>
            <a:ext cx="2525174" cy="48988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FCF3AC3-83D5-73FE-B4D6-3D241DEAF2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4930" y="2633413"/>
            <a:ext cx="7254328" cy="2447114"/>
          </a:xfrm>
          <a:prstGeom prst="rect">
            <a:avLst/>
          </a:prstGeom>
        </p:spPr>
      </p:pic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F8697AC-ADFE-4616-D2D2-36130EF667D2}"/>
              </a:ext>
            </a:extLst>
          </p:cNvPr>
          <p:cNvSpPr txBox="1">
            <a:spLocks/>
          </p:cNvSpPr>
          <p:nvPr/>
        </p:nvSpPr>
        <p:spPr>
          <a:xfrm>
            <a:off x="4180526" y="3891697"/>
            <a:ext cx="9687885" cy="110066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414141"/>
                </a:solidFill>
              </a:rPr>
              <a:t>Remove</a:t>
            </a:r>
            <a:r>
              <a:rPr lang="en-US" sz="2400" dirty="0">
                <a:solidFill>
                  <a:srgbClr val="414141"/>
                </a:solidFill>
              </a:rPr>
              <a:t> prior dependance: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59F07-826D-0323-E168-11F1144E9C4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17147" t="83507" r="9412" b="6013"/>
          <a:stretch>
            <a:fillRect/>
          </a:stretch>
        </p:blipFill>
        <p:spPr>
          <a:xfrm>
            <a:off x="7887563" y="3906622"/>
            <a:ext cx="3625463" cy="428379"/>
          </a:xfrm>
          <a:prstGeom prst="rect">
            <a:avLst/>
          </a:prstGeom>
        </p:spPr>
      </p:pic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5F9F6FF1-C9B9-BA9D-A745-CD5E02D439CA}"/>
              </a:ext>
            </a:extLst>
          </p:cNvPr>
          <p:cNvSpPr txBox="1">
            <a:spLocks/>
          </p:cNvSpPr>
          <p:nvPr/>
        </p:nvSpPr>
        <p:spPr>
          <a:xfrm>
            <a:off x="4155813" y="3131112"/>
            <a:ext cx="9687885" cy="110066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414141"/>
                </a:solidFill>
              </a:rPr>
              <a:t>Get</a:t>
            </a:r>
            <a:r>
              <a:rPr lang="en-US" sz="2400" dirty="0">
                <a:solidFill>
                  <a:srgbClr val="414141"/>
                </a:solidFill>
              </a:rPr>
              <a:t> prior dependance: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3997B4-5899-8BEB-24EB-A1B17E59F43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9162"/>
          <a:stretch>
            <a:fillRect/>
          </a:stretch>
        </p:blipFill>
        <p:spPr>
          <a:xfrm>
            <a:off x="5741112" y="4644107"/>
            <a:ext cx="6160529" cy="16382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45A9228-3321-D0C0-A681-EB7776F7D62A}"/>
              </a:ext>
            </a:extLst>
          </p:cNvPr>
          <p:cNvSpPr/>
          <p:nvPr/>
        </p:nvSpPr>
        <p:spPr>
          <a:xfrm>
            <a:off x="4985360" y="4811018"/>
            <a:ext cx="6859129" cy="1370803"/>
          </a:xfrm>
          <a:prstGeom prst="rect">
            <a:avLst/>
          </a:prstGeom>
          <a:noFill/>
          <a:ln w="28575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E23689-1A4C-FD54-4115-0F8FCE31473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0594" r="90616" b="19800"/>
          <a:stretch>
            <a:fillRect/>
          </a:stretch>
        </p:blipFill>
        <p:spPr>
          <a:xfrm>
            <a:off x="5077401" y="5158662"/>
            <a:ext cx="706869" cy="55022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B8C1B98-602C-546D-E5B3-0D531A6E4019}"/>
              </a:ext>
            </a:extLst>
          </p:cNvPr>
          <p:cNvGrpSpPr/>
          <p:nvPr/>
        </p:nvGrpSpPr>
        <p:grpSpPr>
          <a:xfrm>
            <a:off x="665322" y="5048816"/>
            <a:ext cx="3789842" cy="889470"/>
            <a:chOff x="491941" y="5029895"/>
            <a:chExt cx="3789842" cy="88947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B14DC1-D68C-DEF5-7F11-96B06C4DB1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6614" t="5959" r="4923" b="53351"/>
            <a:stretch>
              <a:fillRect/>
            </a:stretch>
          </p:blipFill>
          <p:spPr>
            <a:xfrm>
              <a:off x="2298098" y="5029895"/>
              <a:ext cx="1555458" cy="446742"/>
            </a:xfrm>
            <a:prstGeom prst="rect">
              <a:avLst/>
            </a:prstGeom>
          </p:spPr>
        </p:pic>
        <p:sp>
          <p:nvSpPr>
            <p:cNvPr id="16" name="Text Placeholder 12">
              <a:extLst>
                <a:ext uri="{FF2B5EF4-FFF2-40B4-BE49-F238E27FC236}">
                  <a16:creationId xmlns:a16="http://schemas.microsoft.com/office/drawing/2014/main" id="{91CE7746-75F3-2E89-A96E-582055A5A3D1}"/>
                </a:ext>
              </a:extLst>
            </p:cNvPr>
            <p:cNvSpPr txBox="1">
              <a:spLocks/>
            </p:cNvSpPr>
            <p:nvPr/>
          </p:nvSpPr>
          <p:spPr>
            <a:xfrm>
              <a:off x="491941" y="5514837"/>
              <a:ext cx="3789842" cy="369981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follows a          distribution</a:t>
              </a:r>
            </a:p>
          </p:txBody>
        </p:sp>
        <p:sp>
          <p:nvSpPr>
            <p:cNvPr id="18" name="Text Placeholder 12">
              <a:extLst>
                <a:ext uri="{FF2B5EF4-FFF2-40B4-BE49-F238E27FC236}">
                  <a16:creationId xmlns:a16="http://schemas.microsoft.com/office/drawing/2014/main" id="{FA0C20A1-3092-4256-F7F7-0544A9930367}"/>
                </a:ext>
              </a:extLst>
            </p:cNvPr>
            <p:cNvSpPr txBox="1">
              <a:spLocks/>
            </p:cNvSpPr>
            <p:nvPr/>
          </p:nvSpPr>
          <p:spPr>
            <a:xfrm>
              <a:off x="507471" y="5037630"/>
              <a:ext cx="2056366" cy="369981"/>
            </a:xfrm>
            <a:prstGeom prst="rect">
              <a:avLst/>
            </a:prstGeom>
          </p:spPr>
          <p:txBody>
            <a:bodyPr/>
            <a:lstStyle>
              <a:lvl1pPr marL="1714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6286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10858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5430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2000250" indent="-171450">
                <a:buClr>
                  <a:schemeClr val="tx1"/>
                </a:buClr>
                <a:buFont typeface="System Font Regular"/>
                <a:buChar char="-"/>
                <a:defRPr sz="18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2400" dirty="0">
                  <a:solidFill>
                    <a:srgbClr val="414141"/>
                  </a:solidFill>
                </a:rPr>
                <a:t>The quantity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8E1C8D0-5227-6050-314D-40706792F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70553" t="55347" r="6828" b="4339"/>
            <a:stretch>
              <a:fillRect/>
            </a:stretch>
          </p:blipFill>
          <p:spPr>
            <a:xfrm>
              <a:off x="1837305" y="5442704"/>
              <a:ext cx="428307" cy="476661"/>
            </a:xfrm>
            <a:prstGeom prst="rect">
              <a:avLst/>
            </a:prstGeom>
          </p:spPr>
        </p:pic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7E81434E-99B4-44BA-DA02-3FEEA336F985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7409495" y="3147643"/>
            <a:ext cx="4409440" cy="42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0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85" grpId="0"/>
      <p:bldP spid="113" grpId="0"/>
      <p:bldP spid="6" grpId="0"/>
      <p:bldP spid="9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F0A19D-D5CD-F826-53C9-115DC81EA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LAMBDA - The Planck Mission">
            <a:extLst>
              <a:ext uri="{FF2B5EF4-FFF2-40B4-BE49-F238E27FC236}">
                <a16:creationId xmlns:a16="http://schemas.microsoft.com/office/drawing/2014/main" id="{35C33573-D321-E800-F84B-85FD44E3E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466484">
            <a:off x="6287500" y="4828479"/>
            <a:ext cx="710142" cy="8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6D88C21-C57A-74AE-D776-961571D652A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78114"/>
          <a:stretch>
            <a:fillRect/>
          </a:stretch>
        </p:blipFill>
        <p:spPr>
          <a:xfrm>
            <a:off x="4426430" y="1718220"/>
            <a:ext cx="3208762" cy="46313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5B6A647-9DAF-52DF-DDB7-A24E20C87F7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b="10166"/>
          <a:stretch>
            <a:fillRect/>
          </a:stretch>
        </p:blipFill>
        <p:spPr>
          <a:xfrm>
            <a:off x="4471495" y="2879200"/>
            <a:ext cx="3112523" cy="154201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73CB174-8FE0-5FB7-5ED9-87E3AE00BA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t="87225"/>
          <a:stretch>
            <a:fillRect/>
          </a:stretch>
        </p:blipFill>
        <p:spPr>
          <a:xfrm>
            <a:off x="4472448" y="4381286"/>
            <a:ext cx="3112523" cy="21928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6D6C31A-6DFD-988D-44AA-4A852ECE2ED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601" b="20616"/>
          <a:stretch>
            <a:fillRect/>
          </a:stretch>
        </p:blipFill>
        <p:spPr>
          <a:xfrm>
            <a:off x="650484" y="4972236"/>
            <a:ext cx="3187905" cy="1510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764B5D3-4E4A-22C4-7FD3-0CA356D28E7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t="7946" b="22804"/>
          <a:stretch>
            <a:fillRect/>
          </a:stretch>
        </p:blipFill>
        <p:spPr>
          <a:xfrm>
            <a:off x="8152838" y="4991551"/>
            <a:ext cx="3179024" cy="150942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D929BB00-3E0D-6397-C329-F817E916F6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8108" b="21471"/>
          <a:stretch>
            <a:fillRect/>
          </a:stretch>
        </p:blipFill>
        <p:spPr>
          <a:xfrm>
            <a:off x="4426430" y="243210"/>
            <a:ext cx="3208762" cy="149016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2DAD23C-833E-B719-C677-B4AEC178269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rcRect t="86654"/>
          <a:stretch>
            <a:fillRect/>
          </a:stretch>
        </p:blipFill>
        <p:spPr>
          <a:xfrm>
            <a:off x="4375256" y="4675787"/>
            <a:ext cx="3247826" cy="290386"/>
          </a:xfrm>
          <a:prstGeom prst="rect">
            <a:avLst/>
          </a:prstGeom>
        </p:spPr>
      </p:pic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D4E64DC7-B96D-10B7-5236-7C1F8BB4AD8B}"/>
              </a:ext>
            </a:extLst>
          </p:cNvPr>
          <p:cNvSpPr txBox="1">
            <a:spLocks/>
          </p:cNvSpPr>
          <p:nvPr/>
        </p:nvSpPr>
        <p:spPr>
          <a:xfrm>
            <a:off x="4628445" y="-16080"/>
            <a:ext cx="7600639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Land-Strykowski et al., 2025, MNRAS, </a:t>
            </a:r>
            <a:r>
              <a:rPr lang="en-AU" sz="1600" dirty="0">
                <a:solidFill>
                  <a:srgbClr val="1E76B4"/>
                </a:solidFill>
              </a:rPr>
              <a:t>543, 3229-3241</a:t>
            </a:r>
          </a:p>
        </p:txBody>
      </p:sp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069A7479-7896-D3C9-DE5F-BD320F2023BB}"/>
              </a:ext>
            </a:extLst>
          </p:cNvPr>
          <p:cNvSpPr txBox="1">
            <a:spLocks/>
          </p:cNvSpPr>
          <p:nvPr/>
        </p:nvSpPr>
        <p:spPr>
          <a:xfrm>
            <a:off x="1538996" y="3875807"/>
            <a:ext cx="11490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NVSS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991AA05D-BF48-B31D-C60E-5D7912157298}"/>
              </a:ext>
            </a:extLst>
          </p:cNvPr>
          <p:cNvSpPr txBox="1">
            <a:spLocks/>
          </p:cNvSpPr>
          <p:nvPr/>
        </p:nvSpPr>
        <p:spPr>
          <a:xfrm>
            <a:off x="9397203" y="3864863"/>
            <a:ext cx="2249465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RACS-low1</a:t>
            </a:r>
          </a:p>
        </p:txBody>
      </p:sp>
      <p:sp>
        <p:nvSpPr>
          <p:cNvPr id="64" name="Text Placeholder 12">
            <a:extLst>
              <a:ext uri="{FF2B5EF4-FFF2-40B4-BE49-F238E27FC236}">
                <a16:creationId xmlns:a16="http://schemas.microsoft.com/office/drawing/2014/main" id="{F35C37D3-4F82-6CA8-E797-A0168A972B91}"/>
              </a:ext>
            </a:extLst>
          </p:cNvPr>
          <p:cNvSpPr txBox="1">
            <a:spLocks/>
          </p:cNvSpPr>
          <p:nvPr/>
        </p:nvSpPr>
        <p:spPr>
          <a:xfrm>
            <a:off x="3162965" y="1078317"/>
            <a:ext cx="15681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CatWISE</a:t>
            </a:r>
          </a:p>
        </p:txBody>
      </p:sp>
      <p:sp>
        <p:nvSpPr>
          <p:cNvPr id="65" name="Text Placeholder 12">
            <a:extLst>
              <a:ext uri="{FF2B5EF4-FFF2-40B4-BE49-F238E27FC236}">
                <a16:creationId xmlns:a16="http://schemas.microsoft.com/office/drawing/2014/main" id="{5A076507-93DE-D491-BD0A-697A3CCFCEC3}"/>
              </a:ext>
            </a:extLst>
          </p:cNvPr>
          <p:cNvSpPr txBox="1">
            <a:spLocks/>
          </p:cNvSpPr>
          <p:nvPr/>
        </p:nvSpPr>
        <p:spPr>
          <a:xfrm>
            <a:off x="5116528" y="4923653"/>
            <a:ext cx="15681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Planck</a:t>
            </a:r>
          </a:p>
        </p:txBody>
      </p: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88AC5096-4F90-A587-D2A2-D1A166493E2F}"/>
              </a:ext>
            </a:extLst>
          </p:cNvPr>
          <p:cNvSpPr txBox="1">
            <a:spLocks/>
          </p:cNvSpPr>
          <p:nvPr/>
        </p:nvSpPr>
        <p:spPr>
          <a:xfrm>
            <a:off x="2136450" y="1413551"/>
            <a:ext cx="3365439" cy="72064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1600" dirty="0">
                <a:solidFill>
                  <a:srgbClr val="414141"/>
                </a:solidFill>
              </a:rPr>
              <a:t>W1 and W2</a:t>
            </a:r>
            <a:endParaRPr lang="en-US" sz="1600" dirty="0">
              <a:solidFill>
                <a:srgbClr val="414141"/>
              </a:solidFill>
            </a:endParaRP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B034BBA-5092-3828-6A71-A2F709C8F73A}"/>
              </a:ext>
            </a:extLst>
          </p:cNvPr>
          <p:cNvSpPr txBox="1">
            <a:spLocks/>
          </p:cNvSpPr>
          <p:nvPr/>
        </p:nvSpPr>
        <p:spPr>
          <a:xfrm>
            <a:off x="298263" y="4218918"/>
            <a:ext cx="3365439" cy="72064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414141"/>
                </a:solidFill>
              </a:rPr>
              <a:t>1.4 GHz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4ACF477-CA79-C3C1-DD77-C60666156269}"/>
              </a:ext>
            </a:extLst>
          </p:cNvPr>
          <p:cNvSpPr txBox="1">
            <a:spLocks/>
          </p:cNvSpPr>
          <p:nvPr/>
        </p:nvSpPr>
        <p:spPr>
          <a:xfrm>
            <a:off x="8281230" y="4207974"/>
            <a:ext cx="3365439" cy="72064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414141"/>
                </a:solidFill>
              </a:rPr>
              <a:t>887.5 MHz</a:t>
            </a: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81895472-AB12-89A6-F27C-E7416F3BC760}"/>
              </a:ext>
            </a:extLst>
          </p:cNvPr>
          <p:cNvSpPr txBox="1">
            <a:spLocks/>
          </p:cNvSpPr>
          <p:nvPr/>
        </p:nvSpPr>
        <p:spPr>
          <a:xfrm>
            <a:off x="3844660" y="5255118"/>
            <a:ext cx="3365439" cy="72064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rgbClr val="414141"/>
                </a:solidFill>
              </a:rPr>
              <a:t>30 GHz</a:t>
            </a:r>
          </a:p>
        </p:txBody>
      </p:sp>
      <p:pic>
        <p:nvPicPr>
          <p:cNvPr id="2050" name="Picture 2" descr="Wide-field Infrared Survey Explorer - Wikipedia">
            <a:extLst>
              <a:ext uri="{FF2B5EF4-FFF2-40B4-BE49-F238E27FC236}">
                <a16:creationId xmlns:a16="http://schemas.microsoft.com/office/drawing/2014/main" id="{544CA77B-C416-6BDF-F1E5-DE5C08A6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303" y="247361"/>
            <a:ext cx="1489010" cy="106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ery Large Array – National Radio Astronomy Observatory">
            <a:extLst>
              <a:ext uri="{FF2B5EF4-FFF2-40B4-BE49-F238E27FC236}">
                <a16:creationId xmlns:a16="http://schemas.microsoft.com/office/drawing/2014/main" id="{DF54DF24-8668-FE9D-188C-EF5E27DB7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253" y="3843124"/>
            <a:ext cx="836236" cy="63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llustration of the ASKAP dishes">
            <a:extLst>
              <a:ext uri="{FF2B5EF4-FFF2-40B4-BE49-F238E27FC236}">
                <a16:creationId xmlns:a16="http://schemas.microsoft.com/office/drawing/2014/main" id="{6F085B10-D9BA-4687-0890-9F9B1F1E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196" y="3684712"/>
            <a:ext cx="1751691" cy="87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040B935-74F9-E70A-3EA5-67F0979896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79469"/>
          <a:stretch>
            <a:fillRect/>
          </a:stretch>
        </p:blipFill>
        <p:spPr>
          <a:xfrm>
            <a:off x="650484" y="4531057"/>
            <a:ext cx="3187905" cy="43208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2C06E4A4-E480-F08A-716C-6A5B570FEF0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rcRect t="75425" b="1418"/>
          <a:stretch>
            <a:fillRect/>
          </a:stretch>
        </p:blipFill>
        <p:spPr>
          <a:xfrm>
            <a:off x="8143422" y="4474407"/>
            <a:ext cx="3179024" cy="5047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7B78923-CC4E-25B1-5241-6F893AAFA7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44760">
            <a:off x="1138658" y="4899848"/>
            <a:ext cx="196632" cy="3932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A588496C-D5C2-28F0-6261-1A168909BA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29611">
            <a:off x="783347" y="5166024"/>
            <a:ext cx="196632" cy="3932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D6082CF-6B84-9DC4-4E21-A97B72CFC5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5031" y="5453914"/>
            <a:ext cx="196632" cy="3932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7F8B88F-F3FC-073D-6C87-C063677462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56695">
            <a:off x="778723" y="5807460"/>
            <a:ext cx="196632" cy="3932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704F2B15-4FBF-9983-A0ED-1A9B4BFA6E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895015">
            <a:off x="1167589" y="6123208"/>
            <a:ext cx="196632" cy="3932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6EC6268-EFD2-9F7C-3627-AD41D69B9E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44760">
            <a:off x="8633594" y="4887191"/>
            <a:ext cx="196632" cy="39326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6C38CBBA-058C-3151-ECE3-B327C95DC9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29611">
            <a:off x="8278283" y="5153367"/>
            <a:ext cx="196632" cy="393264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FA7EB8FC-E3C5-6611-C5FD-71B7620948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79967" y="5441257"/>
            <a:ext cx="196632" cy="39326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D53E9939-D5AD-F0B8-6211-12DAC71290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56695">
            <a:off x="8265843" y="5802619"/>
            <a:ext cx="196632" cy="39326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DD36690-A157-1720-C224-1B8D88B910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895015">
            <a:off x="8662525" y="6110551"/>
            <a:ext cx="196632" cy="393264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178B3510-DB9C-A298-7D4C-7DFABD783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44760">
            <a:off x="4900425" y="2817058"/>
            <a:ext cx="196632" cy="39326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A80BC12-3112-C18B-0A6D-404DE50E85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29611">
            <a:off x="4545114" y="3083234"/>
            <a:ext cx="196632" cy="393264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49333867-BC27-0D5E-5A87-C836AE763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6798" y="3371124"/>
            <a:ext cx="196632" cy="393264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006798B4-C773-D153-F851-74497950866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56695">
            <a:off x="4530762" y="3729534"/>
            <a:ext cx="196632" cy="39326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505C282A-855B-4D46-FAE7-E7F9B0A24D4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895015">
            <a:off x="4929356" y="4040418"/>
            <a:ext cx="196632" cy="393264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319B9E5-697F-FF74-5BA8-3AE3D1213D7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544760">
            <a:off x="4951599" y="151551"/>
            <a:ext cx="196632" cy="393264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52213E20-C028-3F85-D9FB-21DFABB87D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529611">
            <a:off x="4596288" y="417727"/>
            <a:ext cx="196632" cy="393264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1B62F81E-4C91-327D-4DB9-38B4D5E4C6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97972" y="705617"/>
            <a:ext cx="196632" cy="39326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537636E9-4D98-C1A8-7DFB-0F5CC46421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256695">
            <a:off x="4591664" y="1059163"/>
            <a:ext cx="196632" cy="39326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DE1733D1-3BCF-123A-BAA7-B3BB8ECC1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7895015">
            <a:off x="4980530" y="1374911"/>
            <a:ext cx="196632" cy="393264"/>
          </a:xfrm>
          <a:prstGeom prst="rect">
            <a:avLst/>
          </a:prstGeom>
        </p:spPr>
      </p:pic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AF265DC-111F-C300-2ECB-6C20316E9890}"/>
              </a:ext>
            </a:extLst>
          </p:cNvPr>
          <p:cNvCxnSpPr>
            <a:cxnSpLocks/>
          </p:cNvCxnSpPr>
          <p:nvPr/>
        </p:nvCxnSpPr>
        <p:spPr>
          <a:xfrm flipV="1">
            <a:off x="2522500" y="1354705"/>
            <a:ext cx="2446375" cy="3648294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91B3C02-A150-38E2-8D3F-3AD796E87F55}"/>
              </a:ext>
            </a:extLst>
          </p:cNvPr>
          <p:cNvCxnSpPr>
            <a:cxnSpLocks/>
          </p:cNvCxnSpPr>
          <p:nvPr/>
        </p:nvCxnSpPr>
        <p:spPr>
          <a:xfrm flipH="1" flipV="1">
            <a:off x="7243496" y="1350653"/>
            <a:ext cx="2446375" cy="3648294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F7E20E44-1CDA-9F22-D82E-C408EE28AA72}"/>
              </a:ext>
            </a:extLst>
          </p:cNvPr>
          <p:cNvCxnSpPr>
            <a:cxnSpLocks/>
          </p:cNvCxnSpPr>
          <p:nvPr/>
        </p:nvCxnSpPr>
        <p:spPr>
          <a:xfrm>
            <a:off x="3742511" y="5711438"/>
            <a:ext cx="466200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1C6EAA9-3717-243A-6377-F1C20B6E430F}"/>
              </a:ext>
            </a:extLst>
          </p:cNvPr>
          <p:cNvCxnSpPr>
            <a:cxnSpLocks/>
          </p:cNvCxnSpPr>
          <p:nvPr/>
        </p:nvCxnSpPr>
        <p:spPr>
          <a:xfrm flipV="1">
            <a:off x="3349856" y="3921302"/>
            <a:ext cx="1448704" cy="1299704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8B1D70F8-AABA-2D54-8C39-F62F551C3E3B}"/>
              </a:ext>
            </a:extLst>
          </p:cNvPr>
          <p:cNvCxnSpPr>
            <a:cxnSpLocks/>
          </p:cNvCxnSpPr>
          <p:nvPr/>
        </p:nvCxnSpPr>
        <p:spPr>
          <a:xfrm flipV="1">
            <a:off x="6103183" y="1646633"/>
            <a:ext cx="0" cy="12456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924FF1A-FEC5-55D8-1BF8-CA4E163B9AA4}"/>
              </a:ext>
            </a:extLst>
          </p:cNvPr>
          <p:cNvCxnSpPr>
            <a:cxnSpLocks/>
          </p:cNvCxnSpPr>
          <p:nvPr/>
        </p:nvCxnSpPr>
        <p:spPr>
          <a:xfrm flipH="1" flipV="1">
            <a:off x="7410681" y="3917934"/>
            <a:ext cx="1424480" cy="1280436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 Placeholder 12">
            <a:extLst>
              <a:ext uri="{FF2B5EF4-FFF2-40B4-BE49-F238E27FC236}">
                <a16:creationId xmlns:a16="http://schemas.microsoft.com/office/drawing/2014/main" id="{3B56DA5E-FB26-5C2C-7D9F-2CE0F5DF24BC}"/>
              </a:ext>
            </a:extLst>
          </p:cNvPr>
          <p:cNvSpPr txBox="1">
            <a:spLocks/>
          </p:cNvSpPr>
          <p:nvPr/>
        </p:nvSpPr>
        <p:spPr>
          <a:xfrm>
            <a:off x="3710059" y="5758898"/>
            <a:ext cx="11490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NVSS</a:t>
            </a:r>
          </a:p>
        </p:txBody>
      </p:sp>
      <p:sp>
        <p:nvSpPr>
          <p:cNvPr id="127" name="Text Placeholder 12">
            <a:extLst>
              <a:ext uri="{FF2B5EF4-FFF2-40B4-BE49-F238E27FC236}">
                <a16:creationId xmlns:a16="http://schemas.microsoft.com/office/drawing/2014/main" id="{254412D9-4D7A-FCAB-F445-090BA2BD55BF}"/>
              </a:ext>
            </a:extLst>
          </p:cNvPr>
          <p:cNvSpPr txBox="1">
            <a:spLocks/>
          </p:cNvSpPr>
          <p:nvPr/>
        </p:nvSpPr>
        <p:spPr>
          <a:xfrm>
            <a:off x="6806741" y="5783463"/>
            <a:ext cx="2249465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RACS-low1</a:t>
            </a:r>
          </a:p>
        </p:txBody>
      </p:sp>
      <p:sp>
        <p:nvSpPr>
          <p:cNvPr id="2048" name="Text Placeholder 12">
            <a:extLst>
              <a:ext uri="{FF2B5EF4-FFF2-40B4-BE49-F238E27FC236}">
                <a16:creationId xmlns:a16="http://schemas.microsoft.com/office/drawing/2014/main" id="{E5ADE7FA-68FB-93E0-FEBF-F5287066CDE8}"/>
              </a:ext>
            </a:extLst>
          </p:cNvPr>
          <p:cNvSpPr txBox="1">
            <a:spLocks/>
          </p:cNvSpPr>
          <p:nvPr/>
        </p:nvSpPr>
        <p:spPr>
          <a:xfrm>
            <a:off x="5323487" y="4305068"/>
            <a:ext cx="15681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Planck</a:t>
            </a:r>
          </a:p>
        </p:txBody>
      </p:sp>
      <p:sp>
        <p:nvSpPr>
          <p:cNvPr id="2049" name="Text Placeholder 12">
            <a:extLst>
              <a:ext uri="{FF2B5EF4-FFF2-40B4-BE49-F238E27FC236}">
                <a16:creationId xmlns:a16="http://schemas.microsoft.com/office/drawing/2014/main" id="{C72439B3-7C54-C0A2-CB8C-DFD8E2094778}"/>
              </a:ext>
            </a:extLst>
          </p:cNvPr>
          <p:cNvSpPr txBox="1">
            <a:spLocks/>
          </p:cNvSpPr>
          <p:nvPr/>
        </p:nvSpPr>
        <p:spPr>
          <a:xfrm>
            <a:off x="3604294" y="186337"/>
            <a:ext cx="1568140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CatWISE</a:t>
            </a:r>
          </a:p>
        </p:txBody>
      </p:sp>
      <p:pic>
        <p:nvPicPr>
          <p:cNvPr id="2060" name="Picture 2059">
            <a:extLst>
              <a:ext uri="{FF2B5EF4-FFF2-40B4-BE49-F238E27FC236}">
                <a16:creationId xmlns:a16="http://schemas.microsoft.com/office/drawing/2014/main" id="{247DC699-8CD6-0C01-3588-FF2563677F22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660" t="73380" r="2044" b="21153"/>
          <a:stretch>
            <a:fillRect/>
          </a:stretch>
        </p:blipFill>
        <p:spPr>
          <a:xfrm rot="3360000">
            <a:off x="7807772" y="2991829"/>
            <a:ext cx="1319324" cy="370766"/>
          </a:xfrm>
          <a:prstGeom prst="rect">
            <a:avLst/>
          </a:prstGeom>
        </p:spPr>
      </p:pic>
      <p:pic>
        <p:nvPicPr>
          <p:cNvPr id="2061" name="Picture 2060">
            <a:extLst>
              <a:ext uri="{FF2B5EF4-FFF2-40B4-BE49-F238E27FC236}">
                <a16:creationId xmlns:a16="http://schemas.microsoft.com/office/drawing/2014/main" id="{DC5695B8-83A7-A60F-0D8B-97B7996078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660" t="55570" r="2044" b="39958"/>
          <a:stretch>
            <a:fillRect/>
          </a:stretch>
        </p:blipFill>
        <p:spPr>
          <a:xfrm rot="18240000">
            <a:off x="3102517" y="3001686"/>
            <a:ext cx="1319324" cy="303273"/>
          </a:xfrm>
          <a:prstGeom prst="rect">
            <a:avLst/>
          </a:prstGeom>
        </p:spPr>
      </p:pic>
      <p:pic>
        <p:nvPicPr>
          <p:cNvPr id="2062" name="Picture 2061">
            <a:extLst>
              <a:ext uri="{FF2B5EF4-FFF2-40B4-BE49-F238E27FC236}">
                <a16:creationId xmlns:a16="http://schemas.microsoft.com/office/drawing/2014/main" id="{C19F4B54-18D5-ADCE-0FD5-A1B3BDA51F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660" t="37186" r="2044" b="58152"/>
          <a:stretch>
            <a:fillRect/>
          </a:stretch>
        </p:blipFill>
        <p:spPr>
          <a:xfrm>
            <a:off x="5430507" y="5538748"/>
            <a:ext cx="1319324" cy="316200"/>
          </a:xfrm>
          <a:prstGeom prst="rect">
            <a:avLst/>
          </a:prstGeom>
        </p:spPr>
      </p:pic>
      <p:pic>
        <p:nvPicPr>
          <p:cNvPr id="2063" name="Picture 2062">
            <a:extLst>
              <a:ext uri="{FF2B5EF4-FFF2-40B4-BE49-F238E27FC236}">
                <a16:creationId xmlns:a16="http://schemas.microsoft.com/office/drawing/2014/main" id="{1D4C320E-77A3-0605-90AE-8EE2B4F49E2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660" t="18843" r="2044" b="76746"/>
          <a:stretch>
            <a:fillRect/>
          </a:stretch>
        </p:blipFill>
        <p:spPr>
          <a:xfrm rot="2520000">
            <a:off x="7465991" y="4418347"/>
            <a:ext cx="1319324" cy="299158"/>
          </a:xfrm>
          <a:prstGeom prst="rect">
            <a:avLst/>
          </a:prstGeom>
        </p:spPr>
      </p:pic>
      <p:pic>
        <p:nvPicPr>
          <p:cNvPr id="2064" name="Picture 2063">
            <a:extLst>
              <a:ext uri="{FF2B5EF4-FFF2-40B4-BE49-F238E27FC236}">
                <a16:creationId xmlns:a16="http://schemas.microsoft.com/office/drawing/2014/main" id="{4650E27A-793D-C8DD-C984-79419D8A5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10660" r="2044" b="94479"/>
          <a:stretch>
            <a:fillRect/>
          </a:stretch>
        </p:blipFill>
        <p:spPr>
          <a:xfrm rot="19080000">
            <a:off x="3399513" y="4367879"/>
            <a:ext cx="1319324" cy="374473"/>
          </a:xfrm>
          <a:prstGeom prst="rect">
            <a:avLst/>
          </a:prstGeom>
        </p:spPr>
      </p:pic>
      <p:pic>
        <p:nvPicPr>
          <p:cNvPr id="2066" name="Picture 2065">
            <a:extLst>
              <a:ext uri="{FF2B5EF4-FFF2-40B4-BE49-F238E27FC236}">
                <a16:creationId xmlns:a16="http://schemas.microsoft.com/office/drawing/2014/main" id="{EF3C411D-D59A-246A-3874-2E82BDC661DF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22146" t="30174" r="26516" b="45358"/>
          <a:stretch>
            <a:fillRect/>
          </a:stretch>
        </p:blipFill>
        <p:spPr>
          <a:xfrm rot="5400000">
            <a:off x="5526335" y="2127038"/>
            <a:ext cx="1165563" cy="283929"/>
          </a:xfrm>
          <a:prstGeom prst="rect">
            <a:avLst/>
          </a:prstGeom>
        </p:spPr>
      </p:pic>
      <p:sp>
        <p:nvSpPr>
          <p:cNvPr id="2072" name="TextBox 2071">
            <a:extLst>
              <a:ext uri="{FF2B5EF4-FFF2-40B4-BE49-F238E27FC236}">
                <a16:creationId xmlns:a16="http://schemas.microsoft.com/office/drawing/2014/main" id="{96D079B9-CBEC-C5FD-1483-1759A6C9BD33}"/>
              </a:ext>
            </a:extLst>
          </p:cNvPr>
          <p:cNvSpPr txBox="1"/>
          <p:nvPr/>
        </p:nvSpPr>
        <p:spPr>
          <a:xfrm>
            <a:off x="10026502" y="14938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075" name="Picture 2074">
            <a:extLst>
              <a:ext uri="{FF2B5EF4-FFF2-40B4-BE49-F238E27FC236}">
                <a16:creationId xmlns:a16="http://schemas.microsoft.com/office/drawing/2014/main" id="{127F13BF-51BA-BB56-BEA0-B97B57DD308B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586" t="2300" r="2050" b="56427"/>
          <a:stretch>
            <a:fillRect/>
          </a:stretch>
        </p:blipFill>
        <p:spPr>
          <a:xfrm>
            <a:off x="835632" y="4945966"/>
            <a:ext cx="2982772" cy="1533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6" name="Picture 2075">
            <a:extLst>
              <a:ext uri="{FF2B5EF4-FFF2-40B4-BE49-F238E27FC236}">
                <a16:creationId xmlns:a16="http://schemas.microsoft.com/office/drawing/2014/main" id="{0AB7C228-5126-6078-F483-7B7B004FABE3}"/>
              </a:ext>
            </a:extLst>
          </p:cNvPr>
          <p:cNvPicPr>
            <a:picLocks noChangeAspect="1"/>
          </p:cNvPicPr>
          <p:nvPr/>
        </p:nvPicPr>
        <p:blipFill>
          <a:blip r:embed="rId15">
            <a:alphaModFix/>
          </a:blip>
          <a:srcRect l="3845" t="50805" r="721" b="8582"/>
          <a:stretch>
            <a:fillRect/>
          </a:stretch>
        </p:blipFill>
        <p:spPr>
          <a:xfrm>
            <a:off x="4609007" y="2852936"/>
            <a:ext cx="2984953" cy="1509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77" name="Picture 2076">
            <a:extLst>
              <a:ext uri="{FF2B5EF4-FFF2-40B4-BE49-F238E27FC236}">
                <a16:creationId xmlns:a16="http://schemas.microsoft.com/office/drawing/2014/main" id="{640283E9-0386-25AD-91D5-26BA3EEFB3C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2586" t="2300" r="2050" b="56427"/>
          <a:stretch>
            <a:fillRect/>
          </a:stretch>
        </p:blipFill>
        <p:spPr>
          <a:xfrm>
            <a:off x="8335678" y="4939565"/>
            <a:ext cx="2982772" cy="1533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80" name="Picture 2079">
            <a:extLst>
              <a:ext uri="{FF2B5EF4-FFF2-40B4-BE49-F238E27FC236}">
                <a16:creationId xmlns:a16="http://schemas.microsoft.com/office/drawing/2014/main" id="{D6B3438C-B2BC-9DA2-CA05-C832E6F7D40B}"/>
              </a:ext>
            </a:extLst>
          </p:cNvPr>
          <p:cNvPicPr>
            <a:picLocks noChangeAspect="1"/>
          </p:cNvPicPr>
          <p:nvPr/>
        </p:nvPicPr>
        <p:blipFill>
          <a:blip r:embed="rId16">
            <a:alphaModFix/>
          </a:blip>
          <a:srcRect l="20005" t="31147" r="19029" b="18801"/>
          <a:stretch>
            <a:fillRect/>
          </a:stretch>
        </p:blipFill>
        <p:spPr>
          <a:xfrm>
            <a:off x="4636706" y="211701"/>
            <a:ext cx="2940588" cy="14790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81" name="Group 2080">
            <a:extLst>
              <a:ext uri="{FF2B5EF4-FFF2-40B4-BE49-F238E27FC236}">
                <a16:creationId xmlns:a16="http://schemas.microsoft.com/office/drawing/2014/main" id="{FF6FD1A6-6111-6D4F-126D-3188D85FD088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2086" name="Group 2085">
              <a:extLst>
                <a:ext uri="{FF2B5EF4-FFF2-40B4-BE49-F238E27FC236}">
                  <a16:creationId xmlns:a16="http://schemas.microsoft.com/office/drawing/2014/main" id="{8F6C7916-01AA-89D5-1349-603D4FFEF55D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sp>
            <p:nvSpPr>
              <p:cNvPr id="2087" name="Rectangle 2086">
                <a:extLst>
                  <a:ext uri="{FF2B5EF4-FFF2-40B4-BE49-F238E27FC236}">
                    <a16:creationId xmlns:a16="http://schemas.microsoft.com/office/drawing/2014/main" id="{EA89E056-6E9D-0EDB-F4BD-19E458A929C7}"/>
                  </a:ext>
                </a:extLst>
              </p:cNvPr>
              <p:cNvSpPr/>
              <p:nvPr/>
            </p:nvSpPr>
            <p:spPr>
              <a:xfrm>
                <a:off x="-6626" y="4877777"/>
                <a:ext cx="9157252" cy="272496"/>
              </a:xfrm>
              <a:prstGeom prst="rect">
                <a:avLst/>
              </a:prstGeom>
              <a:solidFill>
                <a:srgbClr val="E645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88" name="Text Placeholder 3">
                <a:extLst>
                  <a:ext uri="{FF2B5EF4-FFF2-40B4-BE49-F238E27FC236}">
                    <a16:creationId xmlns:a16="http://schemas.microsoft.com/office/drawing/2014/main" id="{4B65A024-8116-E5B2-B2E0-C00D3EF1196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07" y="4753464"/>
                <a:ext cx="2680598" cy="414686"/>
              </a:xfrm>
              <a:prstGeom prst="rect">
                <a:avLst/>
              </a:prstGeom>
            </p:spPr>
            <p:txBody>
              <a:bodyPr anchor="b" anchorCtr="0"/>
              <a:lstStyle>
                <a:lvl1pPr marL="0" indent="0" algn="l">
                  <a:buClr>
                    <a:schemeClr val="tx2"/>
                  </a:buClr>
                  <a:buFont typeface="Arial" panose="020B0604020202020204" pitchFamily="34" charset="0"/>
                  <a:buNone/>
                  <a:defRPr sz="1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67" b="0" dirty="0"/>
                  <a:t>mlan9395@uni.sydney.edu.au</a:t>
                </a:r>
              </a:p>
            </p:txBody>
          </p:sp>
          <p:sp>
            <p:nvSpPr>
              <p:cNvPr id="2089" name="Text Placeholder 3">
                <a:extLst>
                  <a:ext uri="{FF2B5EF4-FFF2-40B4-BE49-F238E27FC236}">
                    <a16:creationId xmlns:a16="http://schemas.microsoft.com/office/drawing/2014/main" id="{FC824019-E2AA-7125-7C35-AD9DE70C1C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0048" y="4760090"/>
                <a:ext cx="2680598" cy="414686"/>
              </a:xfrm>
              <a:prstGeom prst="rect">
                <a:avLst/>
              </a:prstGeom>
            </p:spPr>
            <p:txBody>
              <a:bodyPr anchor="b" anchorCtr="0"/>
              <a:lstStyle>
                <a:lvl1pPr marL="0" indent="0" algn="l">
                  <a:buClr>
                    <a:schemeClr val="tx2"/>
                  </a:buClr>
                  <a:buFont typeface="Arial" panose="020B0604020202020204" pitchFamily="34" charset="0"/>
                  <a:buNone/>
                  <a:defRPr sz="1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67" b="0" dirty="0">
                    <a:solidFill>
                      <a:srgbClr val="E64526"/>
                    </a:solidFill>
                  </a:rPr>
                  <a:t>9 </a:t>
                </a:r>
                <a:r>
                  <a:rPr lang="en-US" sz="1867" b="0" dirty="0"/>
                  <a:t>/ 14</a:t>
                </a:r>
              </a:p>
            </p:txBody>
          </p:sp>
        </p:grpSp>
        <p:sp>
          <p:nvSpPr>
            <p:cNvPr id="2083" name="Text Placeholder 3">
              <a:extLst>
                <a:ext uri="{FF2B5EF4-FFF2-40B4-BE49-F238E27FC236}">
                  <a16:creationId xmlns:a16="http://schemas.microsoft.com/office/drawing/2014/main" id="{6C9B1761-41D9-0E80-D90E-0AC1C5AD8175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6</a:t>
              </a:r>
            </a:p>
          </p:txBody>
        </p:sp>
        <p:sp>
          <p:nvSpPr>
            <p:cNvPr id="2084" name="Text Placeholder 3">
              <a:extLst>
                <a:ext uri="{FF2B5EF4-FFF2-40B4-BE49-F238E27FC236}">
                  <a16:creationId xmlns:a16="http://schemas.microsoft.com/office/drawing/2014/main" id="{87C16B2C-C82D-BEFA-F0E1-D5C85A6ACB9A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412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126" grpId="0"/>
      <p:bldP spid="127" grpId="0"/>
      <p:bldP spid="2048" grpId="0"/>
      <p:bldP spid="20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36294-DE90-38C0-6295-AB6B142B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 Placeholder 12">
            <a:extLst>
              <a:ext uri="{FF2B5EF4-FFF2-40B4-BE49-F238E27FC236}">
                <a16:creationId xmlns:a16="http://schemas.microsoft.com/office/drawing/2014/main" id="{31E90F45-A18B-BC1B-134F-D4A77D14D3F4}"/>
              </a:ext>
            </a:extLst>
          </p:cNvPr>
          <p:cNvSpPr txBox="1">
            <a:spLocks/>
          </p:cNvSpPr>
          <p:nvPr/>
        </p:nvSpPr>
        <p:spPr>
          <a:xfrm>
            <a:off x="43613" y="3715943"/>
            <a:ext cx="3774696" cy="409087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In Concordance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128321-E5B1-BF94-B3BB-F2927A47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504654"/>
            <a:ext cx="11665789" cy="492443"/>
          </a:xfrm>
        </p:spPr>
        <p:txBody>
          <a:bodyPr/>
          <a:lstStyle/>
          <a:p>
            <a:r>
              <a:rPr lang="en-US" dirty="0">
                <a:latin typeface="+mn-lt"/>
              </a:rPr>
              <a:t>Tension with Neural Ratio Estimators (NREs)</a:t>
            </a:r>
            <a:endParaRPr lang="en-US" b="1" u="sng" dirty="0">
              <a:solidFill>
                <a:srgbClr val="FCDCD5"/>
              </a:solidFill>
              <a:latin typeface="+mn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ED12381-54A9-03CF-3956-9B1103DB7584}"/>
              </a:ext>
            </a:extLst>
          </p:cNvPr>
          <p:cNvSpPr txBox="1">
            <a:spLocks/>
          </p:cNvSpPr>
          <p:nvPr/>
        </p:nvSpPr>
        <p:spPr>
          <a:xfrm>
            <a:off x="7677937" y="6147672"/>
            <a:ext cx="4551147" cy="5529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600" dirty="0">
                <a:solidFill>
                  <a:srgbClr val="1E76B4"/>
                </a:solidFill>
              </a:rPr>
              <a:t>Bevins et al., 2025, Phys. Rev. D, 112, 043520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75FFE2B-F626-AE01-9027-19B48294E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10" r="60878"/>
          <a:stretch>
            <a:fillRect/>
          </a:stretch>
        </p:blipFill>
        <p:spPr>
          <a:xfrm>
            <a:off x="5465951" y="1305636"/>
            <a:ext cx="254224" cy="3932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08B66-47C0-0978-BFAD-0F9D9AC05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65" r="10024"/>
          <a:stretch>
            <a:fillRect/>
          </a:stretch>
        </p:blipFill>
        <p:spPr>
          <a:xfrm>
            <a:off x="6355518" y="1305636"/>
            <a:ext cx="254224" cy="3932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3E2F6C9-7950-126E-96A4-A1B4555CFDF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736" t="13243" r="41892" b="60010"/>
          <a:stretch>
            <a:fillRect/>
          </a:stretch>
        </p:blipFill>
        <p:spPr>
          <a:xfrm>
            <a:off x="2536988" y="1710741"/>
            <a:ext cx="1029218" cy="345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5D4D557-99E1-6CF9-CCEB-A6BDA03A4B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015" t="46167" r="38467" b="28524"/>
          <a:stretch>
            <a:fillRect/>
          </a:stretch>
        </p:blipFill>
        <p:spPr>
          <a:xfrm>
            <a:off x="9078593" y="1691936"/>
            <a:ext cx="1426119" cy="35603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6FEF882-2B10-DF2F-6D10-3D0296A30DB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6933"/>
          <a:stretch>
            <a:fillRect/>
          </a:stretch>
        </p:blipFill>
        <p:spPr>
          <a:xfrm>
            <a:off x="3590962" y="2795752"/>
            <a:ext cx="3320047" cy="13433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BC044CA-E281-F022-C5AA-39D97DC8C0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810" r="60878"/>
          <a:stretch>
            <a:fillRect/>
          </a:stretch>
        </p:blipFill>
        <p:spPr>
          <a:xfrm>
            <a:off x="5179751" y="2133566"/>
            <a:ext cx="254224" cy="39322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04ED00-5A88-3513-6E4D-8F5FAB15AE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665" r="10024"/>
          <a:stretch>
            <a:fillRect/>
          </a:stretch>
        </p:blipFill>
        <p:spPr>
          <a:xfrm>
            <a:off x="5541494" y="2133566"/>
            <a:ext cx="254224" cy="3932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CE95EA2-21B2-3A81-D5DE-D9BF859A93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809" r="2271" b="-1"/>
          <a:stretch>
            <a:fillRect/>
          </a:stretch>
        </p:blipFill>
        <p:spPr>
          <a:xfrm>
            <a:off x="4157287" y="4580589"/>
            <a:ext cx="2452456" cy="1527052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612A737-AE3C-5370-5D36-E5A7D1A483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39" r="1711"/>
          <a:stretch>
            <a:fillRect/>
          </a:stretch>
        </p:blipFill>
        <p:spPr>
          <a:xfrm>
            <a:off x="676231" y="4571551"/>
            <a:ext cx="2466521" cy="153609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F807A20-D8A8-669D-C24E-0F22FCABA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738" t="30572" b="38063"/>
          <a:stretch>
            <a:fillRect/>
          </a:stretch>
        </p:blipFill>
        <p:spPr>
          <a:xfrm>
            <a:off x="1595761" y="6140237"/>
            <a:ext cx="679742" cy="31107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5AE2DB-8D23-2A5D-5179-E4C61E49A3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-154437" y="5168661"/>
            <a:ext cx="1124807" cy="41759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68727D7F-0332-674D-B1E1-F84F0DD268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3016043" y="5156398"/>
            <a:ext cx="1826725" cy="38629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1841F3C-BD00-C935-946F-A943EB5462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9738" t="30572" b="38063"/>
          <a:stretch>
            <a:fillRect/>
          </a:stretch>
        </p:blipFill>
        <p:spPr>
          <a:xfrm>
            <a:off x="5072145" y="6134813"/>
            <a:ext cx="679742" cy="311074"/>
          </a:xfrm>
          <a:prstGeom prst="rect">
            <a:avLst/>
          </a:prstGeom>
        </p:spPr>
      </p:pic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891E9734-0C6A-B749-A0B8-7F48CE802ABA}"/>
              </a:ext>
            </a:extLst>
          </p:cNvPr>
          <p:cNvSpPr txBox="1">
            <a:spLocks/>
          </p:cNvSpPr>
          <p:nvPr/>
        </p:nvSpPr>
        <p:spPr>
          <a:xfrm>
            <a:off x="7800052" y="4029212"/>
            <a:ext cx="3003437" cy="7213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b="1" dirty="0">
                <a:solidFill>
                  <a:srgbClr val="414141"/>
                </a:solidFill>
              </a:rPr>
              <a:t>Compute Tension</a:t>
            </a:r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433F5885-AD55-17B8-F43A-B2633C4D74A7}"/>
              </a:ext>
            </a:extLst>
          </p:cNvPr>
          <p:cNvSpPr txBox="1">
            <a:spLocks/>
          </p:cNvSpPr>
          <p:nvPr/>
        </p:nvSpPr>
        <p:spPr>
          <a:xfrm>
            <a:off x="3499401" y="4022816"/>
            <a:ext cx="3774696" cy="72131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414141"/>
                </a:solidFill>
              </a:rPr>
              <a:t>Empirical CDF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0F5708A-26A1-B443-73EE-A79C49B9AF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634" t="29930" r="1716" b="41510"/>
          <a:stretch>
            <a:fillRect/>
          </a:stretch>
        </p:blipFill>
        <p:spPr>
          <a:xfrm>
            <a:off x="969548" y="4103077"/>
            <a:ext cx="281744" cy="357738"/>
          </a:xfrm>
          <a:prstGeom prst="rect">
            <a:avLst/>
          </a:prstGeom>
        </p:spPr>
      </p:pic>
      <p:sp>
        <p:nvSpPr>
          <p:cNvPr id="65" name="Text Placeholder 12">
            <a:extLst>
              <a:ext uri="{FF2B5EF4-FFF2-40B4-BE49-F238E27FC236}">
                <a16:creationId xmlns:a16="http://schemas.microsoft.com/office/drawing/2014/main" id="{14D21EC0-7E45-7611-559A-5935E1D125D3}"/>
              </a:ext>
            </a:extLst>
          </p:cNvPr>
          <p:cNvSpPr txBox="1">
            <a:spLocks/>
          </p:cNvSpPr>
          <p:nvPr/>
        </p:nvSpPr>
        <p:spPr>
          <a:xfrm>
            <a:off x="1212260" y="4082537"/>
            <a:ext cx="3774696" cy="357739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414141"/>
                </a:solidFill>
              </a:rPr>
              <a:t>Distribution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ED539DA-CB91-CCC1-F9D4-E35E71C6CA88}"/>
              </a:ext>
            </a:extLst>
          </p:cNvPr>
          <p:cNvCxnSpPr>
            <a:cxnSpLocks/>
          </p:cNvCxnSpPr>
          <p:nvPr/>
        </p:nvCxnSpPr>
        <p:spPr>
          <a:xfrm>
            <a:off x="3152951" y="5248745"/>
            <a:ext cx="557074" cy="0"/>
          </a:xfrm>
          <a:prstGeom prst="straightConnector1">
            <a:avLst/>
          </a:prstGeom>
          <a:ln w="889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04C1E51D-A492-58D8-71B2-69889E6AEDED}"/>
              </a:ext>
            </a:extLst>
          </p:cNvPr>
          <p:cNvCxnSpPr>
            <a:cxnSpLocks/>
          </p:cNvCxnSpPr>
          <p:nvPr/>
        </p:nvCxnSpPr>
        <p:spPr>
          <a:xfrm flipV="1">
            <a:off x="723914" y="4571553"/>
            <a:ext cx="0" cy="15120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>
            <a:extLst>
              <a:ext uri="{FF2B5EF4-FFF2-40B4-BE49-F238E27FC236}">
                <a16:creationId xmlns:a16="http://schemas.microsoft.com/office/drawing/2014/main" id="{2C33ED17-7B95-4DD0-2B3F-748E964CCBC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rcRect l="71572"/>
          <a:stretch>
            <a:fillRect/>
          </a:stretch>
        </p:blipFill>
        <p:spPr>
          <a:xfrm>
            <a:off x="6843050" y="2795223"/>
            <a:ext cx="1291711" cy="1343306"/>
          </a:xfrm>
          <a:prstGeom prst="rect">
            <a:avLst/>
          </a:prstGeom>
        </p:spPr>
      </p:pic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DDCCB59-B1D6-E789-59AE-7A5228FE4462}"/>
              </a:ext>
            </a:extLst>
          </p:cNvPr>
          <p:cNvCxnSpPr>
            <a:cxnSpLocks/>
          </p:cNvCxnSpPr>
          <p:nvPr/>
        </p:nvCxnSpPr>
        <p:spPr>
          <a:xfrm flipV="1">
            <a:off x="2202667" y="4571551"/>
            <a:ext cx="0" cy="1494106"/>
          </a:xfrm>
          <a:prstGeom prst="line">
            <a:avLst/>
          </a:prstGeom>
          <a:ln w="44450">
            <a:solidFill>
              <a:srgbClr val="E6452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0DDB0CD2-724B-EECD-A5AB-89DE575742FE}"/>
              </a:ext>
            </a:extLst>
          </p:cNvPr>
          <p:cNvCxnSpPr>
            <a:cxnSpLocks/>
          </p:cNvCxnSpPr>
          <p:nvPr/>
        </p:nvCxnSpPr>
        <p:spPr>
          <a:xfrm>
            <a:off x="710696" y="6076465"/>
            <a:ext cx="241200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Rectangle 77">
            <a:extLst>
              <a:ext uri="{FF2B5EF4-FFF2-40B4-BE49-F238E27FC236}">
                <a16:creationId xmlns:a16="http://schemas.microsoft.com/office/drawing/2014/main" id="{682DC73B-638E-F5FD-117F-9FAD606CB8C5}"/>
              </a:ext>
            </a:extLst>
          </p:cNvPr>
          <p:cNvSpPr/>
          <p:nvPr/>
        </p:nvSpPr>
        <p:spPr>
          <a:xfrm rot="16200000">
            <a:off x="1907323" y="4991461"/>
            <a:ext cx="247265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5268E54-144E-EDCD-AFCD-36EE18BB581C}"/>
              </a:ext>
            </a:extLst>
          </p:cNvPr>
          <p:cNvSpPr/>
          <p:nvPr/>
        </p:nvSpPr>
        <p:spPr>
          <a:xfrm>
            <a:off x="695326" y="4525956"/>
            <a:ext cx="247265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F692CF50-3284-3B98-71FE-6FE583431D21}"/>
              </a:ext>
            </a:extLst>
          </p:cNvPr>
          <p:cNvCxnSpPr>
            <a:cxnSpLocks/>
          </p:cNvCxnSpPr>
          <p:nvPr/>
        </p:nvCxnSpPr>
        <p:spPr>
          <a:xfrm flipV="1">
            <a:off x="4196542" y="4571551"/>
            <a:ext cx="0" cy="151200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4" name="Picture 93">
            <a:extLst>
              <a:ext uri="{FF2B5EF4-FFF2-40B4-BE49-F238E27FC236}">
                <a16:creationId xmlns:a16="http://schemas.microsoft.com/office/drawing/2014/main" id="{61F395F7-F9EC-537F-1C26-D3C48068C8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8530" y="4855330"/>
            <a:ext cx="5236644" cy="64174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E5423E58-016C-8696-ACC2-AE976F5349F8}"/>
              </a:ext>
            </a:extLst>
          </p:cNvPr>
          <p:cNvSpPr/>
          <p:nvPr/>
        </p:nvSpPr>
        <p:spPr>
          <a:xfrm>
            <a:off x="6825957" y="4902049"/>
            <a:ext cx="5233600" cy="587291"/>
          </a:xfrm>
          <a:prstGeom prst="rect">
            <a:avLst/>
          </a:prstGeom>
          <a:noFill/>
          <a:ln w="28575">
            <a:solidFill>
              <a:srgbClr val="41414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414141"/>
              </a:solidFill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021CCE57-4D7A-A139-4086-0E129E2DDA8E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5719" t="30380" r="25905" b="18904"/>
          <a:stretch>
            <a:fillRect/>
          </a:stretch>
        </p:blipFill>
        <p:spPr>
          <a:xfrm>
            <a:off x="4706871" y="4695009"/>
            <a:ext cx="843424" cy="28527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0EF040A2-5059-77CE-512B-745128D0142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5719" t="30380" r="25905" b="18904"/>
          <a:stretch>
            <a:fillRect/>
          </a:stretch>
        </p:blipFill>
        <p:spPr>
          <a:xfrm>
            <a:off x="2355418" y="4695715"/>
            <a:ext cx="843424" cy="285271"/>
          </a:xfrm>
          <a:prstGeom prst="rect">
            <a:avLst/>
          </a:prstGeom>
        </p:spPr>
      </p:pic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F28AA5D8-6051-306B-9D77-23A151037363}"/>
              </a:ext>
            </a:extLst>
          </p:cNvPr>
          <p:cNvCxnSpPr>
            <a:cxnSpLocks/>
          </p:cNvCxnSpPr>
          <p:nvPr/>
        </p:nvCxnSpPr>
        <p:spPr>
          <a:xfrm flipV="1">
            <a:off x="5676388" y="4569847"/>
            <a:ext cx="0" cy="1494106"/>
          </a:xfrm>
          <a:prstGeom prst="line">
            <a:avLst/>
          </a:prstGeom>
          <a:ln w="44450">
            <a:solidFill>
              <a:srgbClr val="E6452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7E5BF4D-689F-15EC-B792-1F2581340020}"/>
              </a:ext>
            </a:extLst>
          </p:cNvPr>
          <p:cNvCxnSpPr>
            <a:cxnSpLocks/>
          </p:cNvCxnSpPr>
          <p:nvPr/>
        </p:nvCxnSpPr>
        <p:spPr>
          <a:xfrm>
            <a:off x="4184417" y="6074761"/>
            <a:ext cx="2412000" cy="0"/>
          </a:xfrm>
          <a:prstGeom prst="line">
            <a:avLst/>
          </a:prstGeom>
          <a:ln w="25400">
            <a:solidFill>
              <a:srgbClr val="41414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1625ACE4-108F-84E4-126A-377CA82727FB}"/>
              </a:ext>
            </a:extLst>
          </p:cNvPr>
          <p:cNvSpPr/>
          <p:nvPr/>
        </p:nvSpPr>
        <p:spPr>
          <a:xfrm>
            <a:off x="4190085" y="4525954"/>
            <a:ext cx="247265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0C96DD0-39DF-19DF-B0D4-08BB22ADB4EE}"/>
              </a:ext>
            </a:extLst>
          </p:cNvPr>
          <p:cNvSpPr/>
          <p:nvPr/>
        </p:nvSpPr>
        <p:spPr>
          <a:xfrm rot="16200000">
            <a:off x="5396985" y="4974426"/>
            <a:ext cx="2472658" cy="797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35CD9EB3-F03D-4F58-C75B-C6780AC2F019}"/>
              </a:ext>
            </a:extLst>
          </p:cNvPr>
          <p:cNvGrpSpPr/>
          <p:nvPr/>
        </p:nvGrpSpPr>
        <p:grpSpPr>
          <a:xfrm>
            <a:off x="-8835" y="6337952"/>
            <a:ext cx="13476363" cy="561750"/>
            <a:chOff x="-8835" y="6337952"/>
            <a:chExt cx="13476363" cy="561750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79AE1387-0BAC-B94D-928F-3DAC10B177FA}"/>
                </a:ext>
              </a:extLst>
            </p:cNvPr>
            <p:cNvGrpSpPr/>
            <p:nvPr/>
          </p:nvGrpSpPr>
          <p:grpSpPr>
            <a:xfrm>
              <a:off x="-8835" y="6337952"/>
              <a:ext cx="13476363" cy="561749"/>
              <a:chOff x="-6626" y="4753464"/>
              <a:chExt cx="10107272" cy="421312"/>
            </a:xfrm>
          </p:grpSpPr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6FA31C5F-EB82-46BF-866B-42F5A91330C1}"/>
                  </a:ext>
                </a:extLst>
              </p:cNvPr>
              <p:cNvSpPr/>
              <p:nvPr/>
            </p:nvSpPr>
            <p:spPr>
              <a:xfrm>
                <a:off x="-6626" y="4877777"/>
                <a:ext cx="9157252" cy="272496"/>
              </a:xfrm>
              <a:prstGeom prst="rect">
                <a:avLst/>
              </a:prstGeom>
              <a:solidFill>
                <a:srgbClr val="E6452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16" name="Text Placeholder 3">
                <a:extLst>
                  <a:ext uri="{FF2B5EF4-FFF2-40B4-BE49-F238E27FC236}">
                    <a16:creationId xmlns:a16="http://schemas.microsoft.com/office/drawing/2014/main" id="{7EA6F698-26F9-0E62-9F27-F8218D0B02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07" y="4753464"/>
                <a:ext cx="2680598" cy="414686"/>
              </a:xfrm>
              <a:prstGeom prst="rect">
                <a:avLst/>
              </a:prstGeom>
            </p:spPr>
            <p:txBody>
              <a:bodyPr anchor="b" anchorCtr="0"/>
              <a:lstStyle>
                <a:lvl1pPr marL="0" indent="0" algn="l">
                  <a:buClr>
                    <a:schemeClr val="tx2"/>
                  </a:buClr>
                  <a:buFont typeface="Arial" panose="020B0604020202020204" pitchFamily="34" charset="0"/>
                  <a:buNone/>
                  <a:defRPr sz="1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67" b="0" dirty="0"/>
                  <a:t>mlan9395@uni.sydney.edu.au</a:t>
                </a:r>
              </a:p>
            </p:txBody>
          </p:sp>
          <p:sp>
            <p:nvSpPr>
              <p:cNvPr id="117" name="Text Placeholder 3">
                <a:extLst>
                  <a:ext uri="{FF2B5EF4-FFF2-40B4-BE49-F238E27FC236}">
                    <a16:creationId xmlns:a16="http://schemas.microsoft.com/office/drawing/2014/main" id="{56F540E9-93F0-1804-C6C9-FC9548427D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20048" y="4760090"/>
                <a:ext cx="2680598" cy="414686"/>
              </a:xfrm>
              <a:prstGeom prst="rect">
                <a:avLst/>
              </a:prstGeom>
            </p:spPr>
            <p:txBody>
              <a:bodyPr anchor="b" anchorCtr="0"/>
              <a:lstStyle>
                <a:lvl1pPr marL="0" indent="0" algn="l">
                  <a:buClr>
                    <a:schemeClr val="tx2"/>
                  </a:buClr>
                  <a:buFont typeface="Arial" panose="020B0604020202020204" pitchFamily="34" charset="0"/>
                  <a:buNone/>
                  <a:defRPr sz="1400" b="1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>
                  <a:buFont typeface="Arial" panose="020B0604020202020204" pitchFamily="34" charset="0"/>
                  <a:buChar char="•"/>
                  <a:defRPr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>
                  <a:defRPr>
                    <a:latin typeface="+mn-lt"/>
                    <a:ea typeface="+mn-ea"/>
                    <a:cs typeface="+mn-cs"/>
                  </a:defRPr>
                </a:lvl6pPr>
                <a:lvl7pPr marL="2743200">
                  <a:defRPr>
                    <a:latin typeface="+mn-lt"/>
                    <a:ea typeface="+mn-ea"/>
                    <a:cs typeface="+mn-cs"/>
                  </a:defRPr>
                </a:lvl7pPr>
                <a:lvl8pPr marL="3200400">
                  <a:defRPr>
                    <a:latin typeface="+mn-lt"/>
                    <a:ea typeface="+mn-ea"/>
                    <a:cs typeface="+mn-cs"/>
                  </a:defRPr>
                </a:lvl8pPr>
                <a:lvl9pPr marL="3657600"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1867" b="0" dirty="0">
                    <a:solidFill>
                      <a:srgbClr val="E64526"/>
                    </a:solidFill>
                  </a:rPr>
                  <a:t>7 </a:t>
                </a:r>
                <a:r>
                  <a:rPr lang="en-US" sz="1867" b="0" dirty="0"/>
                  <a:t>/ 14</a:t>
                </a:r>
              </a:p>
            </p:txBody>
          </p:sp>
        </p:grpSp>
        <p:sp>
          <p:nvSpPr>
            <p:cNvPr id="111" name="Text Placeholder 3">
              <a:extLst>
                <a:ext uri="{FF2B5EF4-FFF2-40B4-BE49-F238E27FC236}">
                  <a16:creationId xmlns:a16="http://schemas.microsoft.com/office/drawing/2014/main" id="{95F9679E-3D69-84E0-3805-AC4BD5BC6F60}"/>
                </a:ext>
              </a:extLst>
            </p:cNvPr>
            <p:cNvSpPr txBox="1">
              <a:spLocks/>
            </p:cNvSpPr>
            <p:nvPr/>
          </p:nvSpPr>
          <p:spPr>
            <a:xfrm>
              <a:off x="9625656" y="6346116"/>
              <a:ext cx="1992664" cy="552914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1867" b="0" dirty="0"/>
                <a:t>7</a:t>
              </a:r>
            </a:p>
          </p:txBody>
        </p:sp>
        <p:sp>
          <p:nvSpPr>
            <p:cNvPr id="112" name="Text Placeholder 3">
              <a:extLst>
                <a:ext uri="{FF2B5EF4-FFF2-40B4-BE49-F238E27FC236}">
                  <a16:creationId xmlns:a16="http://schemas.microsoft.com/office/drawing/2014/main" id="{D7F0EFE8-E927-EB55-12C6-73D273000E26}"/>
                </a:ext>
              </a:extLst>
            </p:cNvPr>
            <p:cNvSpPr txBox="1">
              <a:spLocks/>
            </p:cNvSpPr>
            <p:nvPr/>
          </p:nvSpPr>
          <p:spPr>
            <a:xfrm>
              <a:off x="4306497" y="6346787"/>
              <a:ext cx="3574131" cy="552915"/>
            </a:xfrm>
            <a:prstGeom prst="rect">
              <a:avLst/>
            </a:prstGeom>
          </p:spPr>
          <p:txBody>
            <a:bodyPr anchor="b" anchorCtr="0"/>
            <a:lstStyle>
              <a:lvl1pPr marL="0" indent="0" algn="l">
                <a:buClr>
                  <a:schemeClr val="tx2"/>
                </a:buClr>
                <a:buFont typeface="Arial" panose="020B0604020202020204" pitchFamily="34" charset="0"/>
                <a:buNone/>
                <a:defRPr sz="1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2pPr>
              <a:lvl3pPr marL="9144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3pPr>
              <a:lvl4pPr marL="13716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4pPr>
              <a:lvl5pPr marL="1828800"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5pPr>
              <a:lvl6pPr marL="2286000">
                <a:defRPr>
                  <a:latin typeface="+mn-lt"/>
                  <a:ea typeface="+mn-ea"/>
                  <a:cs typeface="+mn-cs"/>
                </a:defRPr>
              </a:lvl6pPr>
              <a:lvl7pPr marL="2743200">
                <a:defRPr>
                  <a:latin typeface="+mn-lt"/>
                  <a:ea typeface="+mn-ea"/>
                  <a:cs typeface="+mn-cs"/>
                </a:defRPr>
              </a:lvl7pPr>
              <a:lvl8pPr marL="3200400">
                <a:defRPr>
                  <a:latin typeface="+mn-lt"/>
                  <a:ea typeface="+mn-ea"/>
                  <a:cs typeface="+mn-cs"/>
                </a:defRPr>
              </a:lvl8pPr>
              <a:lvl9pPr marL="3657600"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AU" sz="1867" b="0" dirty="0">
                  <a:cs typeface="Arial"/>
                </a:rPr>
                <a:t>MaxEnt 2025</a:t>
              </a:r>
              <a:endParaRPr lang="en-US" sz="1867" b="0" dirty="0"/>
            </a:p>
          </p:txBody>
        </p:sp>
      </p:grp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3C1E929-A222-1AD9-DC63-C4FBA7CAB800}"/>
              </a:ext>
            </a:extLst>
          </p:cNvPr>
          <p:cNvSpPr txBox="1">
            <a:spLocks/>
          </p:cNvSpPr>
          <p:nvPr/>
        </p:nvSpPr>
        <p:spPr>
          <a:xfrm>
            <a:off x="710697" y="1270751"/>
            <a:ext cx="10150422" cy="1587745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286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858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5430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00250" indent="-171450">
              <a:buClr>
                <a:schemeClr val="tx1"/>
              </a:buClr>
              <a:buFont typeface="System Font Regular"/>
              <a:buChar char="-"/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414141"/>
                </a:solidFill>
              </a:rPr>
              <a:t>Returns the probability that inputs      and      were drawn from their joint distribution                  relative to their independent distributions</a:t>
            </a:r>
          </a:p>
          <a:p>
            <a:endParaRPr lang="en-US" sz="700" dirty="0">
              <a:solidFill>
                <a:srgbClr val="414141"/>
              </a:solidFill>
            </a:endParaRPr>
          </a:p>
          <a:p>
            <a:r>
              <a:rPr lang="en-US" sz="2400" dirty="0">
                <a:solidFill>
                  <a:srgbClr val="414141"/>
                </a:solidFill>
              </a:rPr>
              <a:t>If trained on an equal number of     -     pairs drawn from their joint and independent distributions, the output of the NRE tends towards</a:t>
            </a:r>
          </a:p>
        </p:txBody>
      </p:sp>
    </p:spTree>
    <p:extLst>
      <p:ext uri="{BB962C8B-B14F-4D97-AF65-F5344CB8AC3E}">
        <p14:creationId xmlns:p14="http://schemas.microsoft.com/office/powerpoint/2010/main" val="80720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1" grpId="0"/>
      <p:bldP spid="63" grpId="0"/>
      <p:bldP spid="65" grpId="0"/>
      <p:bldP spid="78" grpId="0" animBg="1"/>
      <p:bldP spid="77" grpId="0" animBg="1"/>
      <p:bldP spid="69" grpId="0" animBg="1"/>
      <p:bldP spid="81" grpId="0" animBg="1"/>
      <p:bldP spid="8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20762</TotalTime>
  <Words>1119</Words>
  <Application>Microsoft Office PowerPoint</Application>
  <PresentationFormat>Widescreen</PresentationFormat>
  <Paragraphs>278</Paragraphs>
  <Slides>16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Bayesian Tension Quantification of the Cosmic Dipole Anomaly</vt:lpstr>
      <vt:lpstr>PowerPoint Presentation</vt:lpstr>
      <vt:lpstr>The Cosmic Microwave Background (CMB)</vt:lpstr>
      <vt:lpstr>1. Relativistic Aberration        2. Doppler Boosting</vt:lpstr>
      <vt:lpstr>1. Relativistic Aberration        2. Doppler Boosting</vt:lpstr>
      <vt:lpstr>Houston, we have a problem</vt:lpstr>
      <vt:lpstr>PowerPoint Presentation</vt:lpstr>
      <vt:lpstr>PowerPoint Presentation</vt:lpstr>
      <vt:lpstr>Tension with Neural Ratio Estimators (NREs)</vt:lpstr>
      <vt:lpstr>Building the Tensionnet (NRE)</vt:lpstr>
      <vt:lpstr>Building the Simulations</vt:lpstr>
      <vt:lpstr>Validating the Tensionnet</vt:lpstr>
      <vt:lpstr>Tension Comparison</vt:lpstr>
      <vt:lpstr>Applying the Tensionnet to CatWISE Systematics</vt:lpstr>
      <vt:lpstr>Future of the Tensionnet </vt:lpstr>
      <vt:lpstr>Summary &amp; 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Mali Land-Strykowski</dc:creator>
  <cp:lastModifiedBy>Mali Land-Strykowski</cp:lastModifiedBy>
  <cp:revision>19</cp:revision>
  <dcterms:created xsi:type="dcterms:W3CDTF">2025-12-02T04:51:04Z</dcterms:created>
  <dcterms:modified xsi:type="dcterms:W3CDTF">2026-01-11T05:24:26Z</dcterms:modified>
</cp:coreProperties>
</file>